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881" r:id="rId2"/>
  </p:sldMasterIdLst>
  <p:notesMasterIdLst>
    <p:notesMasterId r:id="rId34"/>
  </p:notesMasterIdLst>
  <p:handoutMasterIdLst>
    <p:handoutMasterId r:id="rId35"/>
  </p:handoutMasterIdLst>
  <p:sldIdLst>
    <p:sldId id="288" r:id="rId3"/>
    <p:sldId id="387" r:id="rId4"/>
    <p:sldId id="402" r:id="rId5"/>
    <p:sldId id="371" r:id="rId6"/>
    <p:sldId id="357" r:id="rId7"/>
    <p:sldId id="382" r:id="rId8"/>
    <p:sldId id="383" r:id="rId9"/>
    <p:sldId id="384" r:id="rId10"/>
    <p:sldId id="330" r:id="rId11"/>
    <p:sldId id="408" r:id="rId12"/>
    <p:sldId id="372" r:id="rId13"/>
    <p:sldId id="394" r:id="rId14"/>
    <p:sldId id="395" r:id="rId15"/>
    <p:sldId id="386" r:id="rId16"/>
    <p:sldId id="388" r:id="rId17"/>
    <p:sldId id="399" r:id="rId18"/>
    <p:sldId id="398" r:id="rId19"/>
    <p:sldId id="400" r:id="rId20"/>
    <p:sldId id="404" r:id="rId21"/>
    <p:sldId id="355" r:id="rId22"/>
    <p:sldId id="401" r:id="rId23"/>
    <p:sldId id="358" r:id="rId24"/>
    <p:sldId id="307" r:id="rId25"/>
    <p:sldId id="405" r:id="rId26"/>
    <p:sldId id="335" r:id="rId27"/>
    <p:sldId id="353" r:id="rId28"/>
    <p:sldId id="354" r:id="rId29"/>
    <p:sldId id="341" r:id="rId30"/>
    <p:sldId id="378" r:id="rId31"/>
    <p:sldId id="392" r:id="rId32"/>
    <p:sldId id="407" r:id="rId33"/>
  </p:sldIdLst>
  <p:sldSz cx="9144000" cy="5143500" type="screen16x9"/>
  <p:notesSz cx="6858000" cy="9144000"/>
  <p:defaultTextStyle>
    <a:defPPr>
      <a:defRPr lang="de-DE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B2D4"/>
    <a:srgbClr val="C00000"/>
    <a:srgbClr val="FF5451"/>
    <a:srgbClr val="B2B2B2"/>
    <a:srgbClr val="C9C9C9"/>
    <a:srgbClr val="91B7C1"/>
    <a:srgbClr val="262A31"/>
    <a:srgbClr val="969696"/>
    <a:srgbClr val="4D4D4D"/>
    <a:srgbClr val="242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3C193F-267E-488B-96F7-22566585F52B}" v="11" dt="2023-09-26T20:13:01.443"/>
  </p1510:revLst>
</p1510:revInfo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03" autoAdjust="0"/>
    <p:restoredTop sz="60000"/>
  </p:normalViewPr>
  <p:slideViewPr>
    <p:cSldViewPr snapToGrid="0" snapToObjects="1" showGuides="1">
      <p:cViewPr varScale="1">
        <p:scale>
          <a:sx n="123" d="100"/>
          <a:sy n="123" d="100"/>
        </p:scale>
        <p:origin x="3224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70" d="100"/>
        <a:sy n="170" d="100"/>
      </p:scale>
      <p:origin x="0" y="0"/>
    </p:cViewPr>
  </p:notesTextViewPr>
  <p:notesViewPr>
    <p:cSldViewPr snapToGrid="0" snapToObjects="1" showGuides="1">
      <p:cViewPr varScale="1">
        <p:scale>
          <a:sx n="85" d="100"/>
          <a:sy n="85" d="100"/>
        </p:scale>
        <p:origin x="38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 Pötter" userId="80e21cec2724e93d" providerId="LiveId" clId="{DC80AEA9-3E93-4350-94A5-405A3EA333F4}"/>
    <pc:docChg chg="undo redo custSel addSld delSld modSld">
      <pc:chgData name="Carlo Pötter" userId="80e21cec2724e93d" providerId="LiveId" clId="{DC80AEA9-3E93-4350-94A5-405A3EA333F4}" dt="2023-09-25T15:38:55.882" v="786"/>
      <pc:docMkLst>
        <pc:docMk/>
      </pc:docMkLst>
      <pc:sldChg chg="modSp mod">
        <pc:chgData name="Carlo Pötter" userId="80e21cec2724e93d" providerId="LiveId" clId="{DC80AEA9-3E93-4350-94A5-405A3EA333F4}" dt="2023-09-25T15:16:06.110" v="650" actId="20577"/>
        <pc:sldMkLst>
          <pc:docMk/>
          <pc:sldMk cId="981562552" sldId="307"/>
        </pc:sldMkLst>
        <pc:spChg chg="mod">
          <ac:chgData name="Carlo Pötter" userId="80e21cec2724e93d" providerId="LiveId" clId="{DC80AEA9-3E93-4350-94A5-405A3EA333F4}" dt="2023-09-25T15:00:25.213" v="562" actId="20577"/>
          <ac:spMkLst>
            <pc:docMk/>
            <pc:sldMk cId="981562552" sldId="307"/>
            <ac:spMk id="32" creationId="{10CB8113-D077-EFB4-3F36-A56E4B74E51B}"/>
          </ac:spMkLst>
        </pc:spChg>
        <pc:spChg chg="mod">
          <ac:chgData name="Carlo Pötter" userId="80e21cec2724e93d" providerId="LiveId" clId="{DC80AEA9-3E93-4350-94A5-405A3EA333F4}" dt="2023-09-25T14:58:13.462" v="502" actId="20577"/>
          <ac:spMkLst>
            <pc:docMk/>
            <pc:sldMk cId="981562552" sldId="307"/>
            <ac:spMk id="34" creationId="{E8E2BE9B-6E41-269B-C971-EF7D92A10210}"/>
          </ac:spMkLst>
        </pc:spChg>
        <pc:spChg chg="mod">
          <ac:chgData name="Carlo Pötter" userId="80e21cec2724e93d" providerId="LiveId" clId="{DC80AEA9-3E93-4350-94A5-405A3EA333F4}" dt="2023-09-25T15:15:54.858" v="649" actId="20577"/>
          <ac:spMkLst>
            <pc:docMk/>
            <pc:sldMk cId="981562552" sldId="307"/>
            <ac:spMk id="41" creationId="{C58C0616-53A0-113A-876D-31556101B8D9}"/>
          </ac:spMkLst>
        </pc:spChg>
        <pc:spChg chg="mod">
          <ac:chgData name="Carlo Pötter" userId="80e21cec2724e93d" providerId="LiveId" clId="{DC80AEA9-3E93-4350-94A5-405A3EA333F4}" dt="2023-09-25T15:16:06.110" v="650" actId="20577"/>
          <ac:spMkLst>
            <pc:docMk/>
            <pc:sldMk cId="981562552" sldId="307"/>
            <ac:spMk id="58" creationId="{0827C7E5-F65C-BA9F-7548-658E2CCEE8AE}"/>
          </ac:spMkLst>
        </pc:spChg>
        <pc:grpChg chg="mod">
          <ac:chgData name="Carlo Pötter" userId="80e21cec2724e93d" providerId="LiveId" clId="{DC80AEA9-3E93-4350-94A5-405A3EA333F4}" dt="2023-09-25T15:13:33.195" v="592" actId="14100"/>
          <ac:grpSpMkLst>
            <pc:docMk/>
            <pc:sldMk cId="981562552" sldId="307"/>
            <ac:grpSpMk id="53" creationId="{38076113-0B81-B4DE-9121-26D430012622}"/>
          </ac:grpSpMkLst>
        </pc:grpChg>
        <pc:picChg chg="mod">
          <ac:chgData name="Carlo Pötter" userId="80e21cec2724e93d" providerId="LiveId" clId="{DC80AEA9-3E93-4350-94A5-405A3EA333F4}" dt="2023-09-25T15:13:49.748" v="593" actId="1076"/>
          <ac:picMkLst>
            <pc:docMk/>
            <pc:sldMk cId="981562552" sldId="307"/>
            <ac:picMk id="27" creationId="{E66B6945-BCA1-67E2-6A20-CEA1D2EFC4C2}"/>
          </ac:picMkLst>
        </pc:picChg>
      </pc:sldChg>
      <pc:sldChg chg="modSp">
        <pc:chgData name="Carlo Pötter" userId="80e21cec2724e93d" providerId="LiveId" clId="{DC80AEA9-3E93-4350-94A5-405A3EA333F4}" dt="2023-09-25T15:18:22.826" v="655" actId="20577"/>
        <pc:sldMkLst>
          <pc:docMk/>
          <pc:sldMk cId="2712335812" sldId="335"/>
        </pc:sldMkLst>
        <pc:spChg chg="mod">
          <ac:chgData name="Carlo Pötter" userId="80e21cec2724e93d" providerId="LiveId" clId="{DC80AEA9-3E93-4350-94A5-405A3EA333F4}" dt="2023-09-25T15:18:22.826" v="655" actId="20577"/>
          <ac:spMkLst>
            <pc:docMk/>
            <pc:sldMk cId="2712335812" sldId="335"/>
            <ac:spMk id="11" creationId="{BB6934E3-33B5-2370-2845-197BB9DA5CA8}"/>
          </ac:spMkLst>
        </pc:spChg>
      </pc:sldChg>
      <pc:sldChg chg="modSp mod modNotesTx">
        <pc:chgData name="Carlo Pötter" userId="80e21cec2724e93d" providerId="LiveId" clId="{DC80AEA9-3E93-4350-94A5-405A3EA333F4}" dt="2023-09-25T14:57:21.345" v="501" actId="20577"/>
        <pc:sldMkLst>
          <pc:docMk/>
          <pc:sldMk cId="1267431990" sldId="355"/>
        </pc:sldMkLst>
        <pc:picChg chg="mod">
          <ac:chgData name="Carlo Pötter" userId="80e21cec2724e93d" providerId="LiveId" clId="{DC80AEA9-3E93-4350-94A5-405A3EA333F4}" dt="2023-09-25T14:53:16.370" v="428" actId="1076"/>
          <ac:picMkLst>
            <pc:docMk/>
            <pc:sldMk cId="1267431990" sldId="355"/>
            <ac:picMk id="5" creationId="{ECC740EF-5933-F3BE-224E-8C1CA8F4B4B2}"/>
          </ac:picMkLst>
        </pc:picChg>
        <pc:picChg chg="mod">
          <ac:chgData name="Carlo Pötter" userId="80e21cec2724e93d" providerId="LiveId" clId="{DC80AEA9-3E93-4350-94A5-405A3EA333F4}" dt="2023-09-25T14:52:49.680" v="426" actId="692"/>
          <ac:picMkLst>
            <pc:docMk/>
            <pc:sldMk cId="1267431990" sldId="355"/>
            <ac:picMk id="8" creationId="{4B9746A8-C0B9-225C-4E97-9B3BF2B82233}"/>
          </ac:picMkLst>
        </pc:picChg>
        <pc:picChg chg="mod">
          <ac:chgData name="Carlo Pötter" userId="80e21cec2724e93d" providerId="LiveId" clId="{DC80AEA9-3E93-4350-94A5-405A3EA333F4}" dt="2023-09-25T14:52:42.952" v="425" actId="692"/>
          <ac:picMkLst>
            <pc:docMk/>
            <pc:sldMk cId="1267431990" sldId="355"/>
            <ac:picMk id="10" creationId="{232AE6F1-EEDD-8A12-BF16-47EF5A8DECDD}"/>
          </ac:picMkLst>
        </pc:picChg>
      </pc:sldChg>
      <pc:sldChg chg="modAnim">
        <pc:chgData name="Carlo Pötter" userId="80e21cec2724e93d" providerId="LiveId" clId="{DC80AEA9-3E93-4350-94A5-405A3EA333F4}" dt="2023-09-25T14:19:18.125" v="105"/>
        <pc:sldMkLst>
          <pc:docMk/>
          <pc:sldMk cId="1719034884" sldId="357"/>
        </pc:sldMkLst>
      </pc:sldChg>
      <pc:sldChg chg="modSp mod modAnim">
        <pc:chgData name="Carlo Pötter" userId="80e21cec2724e93d" providerId="LiveId" clId="{DC80AEA9-3E93-4350-94A5-405A3EA333F4}" dt="2023-09-25T15:38:55.882" v="786"/>
        <pc:sldMkLst>
          <pc:docMk/>
          <pc:sldMk cId="1872364348" sldId="358"/>
        </pc:sldMkLst>
        <pc:spChg chg="ord">
          <ac:chgData name="Carlo Pötter" userId="80e21cec2724e93d" providerId="LiveId" clId="{DC80AEA9-3E93-4350-94A5-405A3EA333F4}" dt="2023-09-25T15:37:49.325" v="781" actId="166"/>
          <ac:spMkLst>
            <pc:docMk/>
            <pc:sldMk cId="1872364348" sldId="358"/>
            <ac:spMk id="11" creationId="{3BD78ABD-277F-5431-2520-F3E0BDC86E52}"/>
          </ac:spMkLst>
        </pc:spChg>
      </pc:sldChg>
      <pc:sldChg chg="modSp mod">
        <pc:chgData name="Carlo Pötter" userId="80e21cec2724e93d" providerId="LiveId" clId="{DC80AEA9-3E93-4350-94A5-405A3EA333F4}" dt="2023-09-25T14:17:54.585" v="103" actId="14100"/>
        <pc:sldMkLst>
          <pc:docMk/>
          <pc:sldMk cId="3702519083" sldId="371"/>
        </pc:sldMkLst>
        <pc:grpChg chg="mod">
          <ac:chgData name="Carlo Pötter" userId="80e21cec2724e93d" providerId="LiveId" clId="{DC80AEA9-3E93-4350-94A5-405A3EA333F4}" dt="2023-09-25T14:17:54.585" v="103" actId="14100"/>
          <ac:grpSpMkLst>
            <pc:docMk/>
            <pc:sldMk cId="3702519083" sldId="371"/>
            <ac:grpSpMk id="35" creationId="{67F88584-ABF0-A018-6B87-A0E8C517FA0F}"/>
          </ac:grpSpMkLst>
        </pc:grpChg>
        <pc:cxnChg chg="mod">
          <ac:chgData name="Carlo Pötter" userId="80e21cec2724e93d" providerId="LiveId" clId="{DC80AEA9-3E93-4350-94A5-405A3EA333F4}" dt="2023-09-25T14:17:54.585" v="103" actId="14100"/>
          <ac:cxnSpMkLst>
            <pc:docMk/>
            <pc:sldMk cId="3702519083" sldId="371"/>
            <ac:cxnSpMk id="16" creationId="{24121FE7-93AF-65F6-E8EF-15B1BAA30B09}"/>
          </ac:cxnSpMkLst>
        </pc:cxnChg>
      </pc:sldChg>
      <pc:sldChg chg="modSp mod modAnim">
        <pc:chgData name="Carlo Pötter" userId="80e21cec2724e93d" providerId="LiveId" clId="{DC80AEA9-3E93-4350-94A5-405A3EA333F4}" dt="2023-09-25T14:35:26.071" v="226" actId="692"/>
        <pc:sldMkLst>
          <pc:docMk/>
          <pc:sldMk cId="3117278827" sldId="372"/>
        </pc:sldMkLst>
        <pc:picChg chg="mod">
          <ac:chgData name="Carlo Pötter" userId="80e21cec2724e93d" providerId="LiveId" clId="{DC80AEA9-3E93-4350-94A5-405A3EA333F4}" dt="2023-09-25T14:35:26.071" v="226" actId="692"/>
          <ac:picMkLst>
            <pc:docMk/>
            <pc:sldMk cId="3117278827" sldId="372"/>
            <ac:picMk id="8" creationId="{33AF19BF-1E82-43AF-9312-A800D3DF39C9}"/>
          </ac:picMkLst>
        </pc:picChg>
        <pc:picChg chg="mod">
          <ac:chgData name="Carlo Pötter" userId="80e21cec2724e93d" providerId="LiveId" clId="{DC80AEA9-3E93-4350-94A5-405A3EA333F4}" dt="2023-09-25T14:35:18.381" v="225" actId="692"/>
          <ac:picMkLst>
            <pc:docMk/>
            <pc:sldMk cId="3117278827" sldId="372"/>
            <ac:picMk id="10" creationId="{4978DED5-0054-40D2-60A0-9C1215ECF10A}"/>
          </ac:picMkLst>
        </pc:picChg>
        <pc:picChg chg="mod">
          <ac:chgData name="Carlo Pötter" userId="80e21cec2724e93d" providerId="LiveId" clId="{DC80AEA9-3E93-4350-94A5-405A3EA333F4}" dt="2023-09-25T14:30:56.957" v="220" actId="1076"/>
          <ac:picMkLst>
            <pc:docMk/>
            <pc:sldMk cId="3117278827" sldId="372"/>
            <ac:picMk id="12" creationId="{5441F315-FEA8-C05A-15F4-5B0B91F26C95}"/>
          </ac:picMkLst>
        </pc:picChg>
      </pc:sldChg>
      <pc:sldChg chg="modSp mod modAnim">
        <pc:chgData name="Carlo Pötter" userId="80e21cec2724e93d" providerId="LiveId" clId="{DC80AEA9-3E93-4350-94A5-405A3EA333F4}" dt="2023-09-25T15:20:37.568" v="660"/>
        <pc:sldMkLst>
          <pc:docMk/>
          <pc:sldMk cId="3014608025" sldId="378"/>
        </pc:sldMkLst>
        <pc:spChg chg="mod">
          <ac:chgData name="Carlo Pötter" userId="80e21cec2724e93d" providerId="LiveId" clId="{DC80AEA9-3E93-4350-94A5-405A3EA333F4}" dt="2023-09-25T15:20:15.692" v="657" actId="1076"/>
          <ac:spMkLst>
            <pc:docMk/>
            <pc:sldMk cId="3014608025" sldId="378"/>
            <ac:spMk id="12" creationId="{C494E599-6AF2-93A4-C9FE-3820FE49C56B}"/>
          </ac:spMkLst>
        </pc:spChg>
      </pc:sldChg>
      <pc:sldChg chg="modSp modAnim">
        <pc:chgData name="Carlo Pötter" userId="80e21cec2724e93d" providerId="LiveId" clId="{DC80AEA9-3E93-4350-94A5-405A3EA333F4}" dt="2023-09-25T15:25:30.408" v="710" actId="20577"/>
        <pc:sldMkLst>
          <pc:docMk/>
          <pc:sldMk cId="964314560" sldId="384"/>
        </pc:sldMkLst>
        <pc:spChg chg="mod">
          <ac:chgData name="Carlo Pötter" userId="80e21cec2724e93d" providerId="LiveId" clId="{DC80AEA9-3E93-4350-94A5-405A3EA333F4}" dt="2023-09-25T14:26:59.364" v="172" actId="20577"/>
          <ac:spMkLst>
            <pc:docMk/>
            <pc:sldMk cId="964314560" sldId="384"/>
            <ac:spMk id="2" creationId="{30D2DA16-BAF9-4CFB-3D68-FB9DC351BC24}"/>
          </ac:spMkLst>
        </pc:spChg>
        <pc:spChg chg="mod">
          <ac:chgData name="Carlo Pötter" userId="80e21cec2724e93d" providerId="LiveId" clId="{DC80AEA9-3E93-4350-94A5-405A3EA333F4}" dt="2023-09-25T15:25:30.408" v="710" actId="20577"/>
          <ac:spMkLst>
            <pc:docMk/>
            <pc:sldMk cId="964314560" sldId="384"/>
            <ac:spMk id="18" creationId="{7CC448DA-276B-0BB1-1D77-D40EB9B4FE28}"/>
          </ac:spMkLst>
        </pc:spChg>
      </pc:sldChg>
      <pc:sldChg chg="modSp mod">
        <pc:chgData name="Carlo Pötter" userId="80e21cec2724e93d" providerId="LiveId" clId="{DC80AEA9-3E93-4350-94A5-405A3EA333F4}" dt="2023-09-25T15:24:14.899" v="706"/>
        <pc:sldMkLst>
          <pc:docMk/>
          <pc:sldMk cId="1020975724" sldId="392"/>
        </pc:sldMkLst>
        <pc:spChg chg="mod">
          <ac:chgData name="Carlo Pötter" userId="80e21cec2724e93d" providerId="LiveId" clId="{DC80AEA9-3E93-4350-94A5-405A3EA333F4}" dt="2023-09-25T15:22:33.476" v="704" actId="6549"/>
          <ac:spMkLst>
            <pc:docMk/>
            <pc:sldMk cId="1020975724" sldId="392"/>
            <ac:spMk id="2" creationId="{00000000-0000-0000-0000-000000000000}"/>
          </ac:spMkLst>
        </pc:spChg>
        <pc:spChg chg="mod">
          <ac:chgData name="Carlo Pötter" userId="80e21cec2724e93d" providerId="LiveId" clId="{DC80AEA9-3E93-4350-94A5-405A3EA333F4}" dt="2023-09-25T15:24:14.899" v="706"/>
          <ac:spMkLst>
            <pc:docMk/>
            <pc:sldMk cId="1020975724" sldId="392"/>
            <ac:spMk id="33795" creationId="{00000000-0000-0000-0000-000000000000}"/>
          </ac:spMkLst>
        </pc:spChg>
      </pc:sldChg>
      <pc:sldChg chg="modSp mod modNotesTx">
        <pc:chgData name="Carlo Pötter" userId="80e21cec2724e93d" providerId="LiveId" clId="{DC80AEA9-3E93-4350-94A5-405A3EA333F4}" dt="2023-09-25T15:31:09.369" v="753"/>
        <pc:sldMkLst>
          <pc:docMk/>
          <pc:sldMk cId="1104252477" sldId="394"/>
        </pc:sldMkLst>
        <pc:spChg chg="mod">
          <ac:chgData name="Carlo Pötter" userId="80e21cec2724e93d" providerId="LiveId" clId="{DC80AEA9-3E93-4350-94A5-405A3EA333F4}" dt="2023-09-25T14:36:48.399" v="231" actId="14100"/>
          <ac:spMkLst>
            <pc:docMk/>
            <pc:sldMk cId="1104252477" sldId="394"/>
            <ac:spMk id="13" creationId="{149E439E-BE00-7DA2-2648-B2CB749B3DD9}"/>
          </ac:spMkLst>
        </pc:spChg>
        <pc:spChg chg="mod">
          <ac:chgData name="Carlo Pötter" userId="80e21cec2724e93d" providerId="LiveId" clId="{DC80AEA9-3E93-4350-94A5-405A3EA333F4}" dt="2023-09-25T14:37:32.708" v="233" actId="14100"/>
          <ac:spMkLst>
            <pc:docMk/>
            <pc:sldMk cId="1104252477" sldId="394"/>
            <ac:spMk id="24" creationId="{BB183B3C-52E0-6283-24D1-B749BFE69F15}"/>
          </ac:spMkLst>
        </pc:spChg>
      </pc:sldChg>
      <pc:sldChg chg="modSp mod modAnim">
        <pc:chgData name="Carlo Pötter" userId="80e21cec2724e93d" providerId="LiveId" clId="{DC80AEA9-3E93-4350-94A5-405A3EA333F4}" dt="2023-09-25T14:45:11.262" v="376"/>
        <pc:sldMkLst>
          <pc:docMk/>
          <pc:sldMk cId="1218027524" sldId="395"/>
        </pc:sldMkLst>
        <pc:picChg chg="mod">
          <ac:chgData name="Carlo Pötter" userId="80e21cec2724e93d" providerId="LiveId" clId="{DC80AEA9-3E93-4350-94A5-405A3EA333F4}" dt="2023-09-25T14:42:52.976" v="366" actId="1076"/>
          <ac:picMkLst>
            <pc:docMk/>
            <pc:sldMk cId="1218027524" sldId="395"/>
            <ac:picMk id="19" creationId="{BDFD6DD8-0820-BBDA-D44D-2B956EA880D0}"/>
          </ac:picMkLst>
        </pc:picChg>
        <pc:picChg chg="mod">
          <ac:chgData name="Carlo Pötter" userId="80e21cec2724e93d" providerId="LiveId" clId="{DC80AEA9-3E93-4350-94A5-405A3EA333F4}" dt="2023-09-25T14:45:10.546" v="375" actId="1076"/>
          <ac:picMkLst>
            <pc:docMk/>
            <pc:sldMk cId="1218027524" sldId="395"/>
            <ac:picMk id="21" creationId="{B2F5E0C6-3541-BEE1-A64E-15F9E510E3E4}"/>
          </ac:picMkLst>
        </pc:picChg>
        <pc:picChg chg="mod">
          <ac:chgData name="Carlo Pötter" userId="80e21cec2724e93d" providerId="LiveId" clId="{DC80AEA9-3E93-4350-94A5-405A3EA333F4}" dt="2023-09-25T14:42:43.780" v="365" actId="1076"/>
          <ac:picMkLst>
            <pc:docMk/>
            <pc:sldMk cId="1218027524" sldId="395"/>
            <ac:picMk id="24" creationId="{090F94FA-28F3-B5F0-E70C-FAAD98ECE548}"/>
          </ac:picMkLst>
        </pc:picChg>
      </pc:sldChg>
      <pc:sldChg chg="modSp modAnim">
        <pc:chgData name="Carlo Pötter" userId="80e21cec2724e93d" providerId="LiveId" clId="{DC80AEA9-3E93-4350-94A5-405A3EA333F4}" dt="2023-09-25T14:50:21.772" v="415" actId="400"/>
        <pc:sldMkLst>
          <pc:docMk/>
          <pc:sldMk cId="4138715583" sldId="398"/>
        </pc:sldMkLst>
        <pc:spChg chg="mod">
          <ac:chgData name="Carlo Pötter" userId="80e21cec2724e93d" providerId="LiveId" clId="{DC80AEA9-3E93-4350-94A5-405A3EA333F4}" dt="2023-09-25T14:50:21.772" v="415" actId="400"/>
          <ac:spMkLst>
            <pc:docMk/>
            <pc:sldMk cId="4138715583" sldId="398"/>
            <ac:spMk id="40" creationId="{E9D27E1C-744B-41D3-2F14-065EFCBEBCEF}"/>
          </ac:spMkLst>
        </pc:spChg>
      </pc:sldChg>
      <pc:sldChg chg="modSp mod">
        <pc:chgData name="Carlo Pötter" userId="80e21cec2724e93d" providerId="LiveId" clId="{DC80AEA9-3E93-4350-94A5-405A3EA333F4}" dt="2023-09-25T14:51:09.419" v="417" actId="1076"/>
        <pc:sldMkLst>
          <pc:docMk/>
          <pc:sldMk cId="1531315100" sldId="400"/>
        </pc:sldMkLst>
        <pc:picChg chg="mod">
          <ac:chgData name="Carlo Pötter" userId="80e21cec2724e93d" providerId="LiveId" clId="{DC80AEA9-3E93-4350-94A5-405A3EA333F4}" dt="2023-09-25T14:51:09.419" v="417" actId="1076"/>
          <ac:picMkLst>
            <pc:docMk/>
            <pc:sldMk cId="1531315100" sldId="400"/>
            <ac:picMk id="4" creationId="{96B8C344-84A5-E3F2-A12F-2DBA0C7D7C62}"/>
          </ac:picMkLst>
        </pc:picChg>
      </pc:sldChg>
      <pc:sldChg chg="modAnim">
        <pc:chgData name="Carlo Pötter" userId="80e21cec2724e93d" providerId="LiveId" clId="{DC80AEA9-3E93-4350-94A5-405A3EA333F4}" dt="2023-09-25T14:56:05.624" v="434"/>
        <pc:sldMkLst>
          <pc:docMk/>
          <pc:sldMk cId="2014511207" sldId="401"/>
        </pc:sldMkLst>
      </pc:sldChg>
      <pc:sldChg chg="modSp mod">
        <pc:chgData name="Carlo Pötter" userId="80e21cec2724e93d" providerId="LiveId" clId="{DC80AEA9-3E93-4350-94A5-405A3EA333F4}" dt="2023-09-25T14:52:16.297" v="424" actId="20577"/>
        <pc:sldMkLst>
          <pc:docMk/>
          <pc:sldMk cId="2967283580" sldId="404"/>
        </pc:sldMkLst>
        <pc:spChg chg="mod">
          <ac:chgData name="Carlo Pötter" userId="80e21cec2724e93d" providerId="LiveId" clId="{DC80AEA9-3E93-4350-94A5-405A3EA333F4}" dt="2023-09-25T14:52:16.297" v="424" actId="20577"/>
          <ac:spMkLst>
            <pc:docMk/>
            <pc:sldMk cId="2967283580" sldId="404"/>
            <ac:spMk id="2" creationId="{00000000-0000-0000-0000-000000000000}"/>
          </ac:spMkLst>
        </pc:spChg>
      </pc:sldChg>
      <pc:sldChg chg="modSp mod">
        <pc:chgData name="Carlo Pötter" userId="80e21cec2724e93d" providerId="LiveId" clId="{DC80AEA9-3E93-4350-94A5-405A3EA333F4}" dt="2023-09-25T15:16:26.567" v="652" actId="20577"/>
        <pc:sldMkLst>
          <pc:docMk/>
          <pc:sldMk cId="3956455674" sldId="405"/>
        </pc:sldMkLst>
        <pc:spChg chg="mod">
          <ac:chgData name="Carlo Pötter" userId="80e21cec2724e93d" providerId="LiveId" clId="{DC80AEA9-3E93-4350-94A5-405A3EA333F4}" dt="2023-09-25T15:16:26.567" v="652" actId="20577"/>
          <ac:spMkLst>
            <pc:docMk/>
            <pc:sldMk cId="3956455674" sldId="405"/>
            <ac:spMk id="2" creationId="{00000000-0000-0000-0000-000000000000}"/>
          </ac:spMkLst>
        </pc:spChg>
      </pc:sldChg>
      <pc:sldChg chg="addSp delSp modSp new mod">
        <pc:chgData name="Carlo Pötter" userId="80e21cec2724e93d" providerId="LiveId" clId="{DC80AEA9-3E93-4350-94A5-405A3EA333F4}" dt="2023-09-25T15:35:58.673" v="780" actId="20577"/>
        <pc:sldMkLst>
          <pc:docMk/>
          <pc:sldMk cId="266860113" sldId="406"/>
        </pc:sldMkLst>
        <pc:spChg chg="mod">
          <ac:chgData name="Carlo Pötter" userId="80e21cec2724e93d" providerId="LiveId" clId="{DC80AEA9-3E93-4350-94A5-405A3EA333F4}" dt="2023-09-25T15:35:58.673" v="780" actId="20577"/>
          <ac:spMkLst>
            <pc:docMk/>
            <pc:sldMk cId="266860113" sldId="406"/>
            <ac:spMk id="2" creationId="{A87CF38F-ADDA-55CD-90AE-A67EF9ECCC18}"/>
          </ac:spMkLst>
        </pc:spChg>
        <pc:spChg chg="mod">
          <ac:chgData name="Carlo Pötter" userId="80e21cec2724e93d" providerId="LiveId" clId="{DC80AEA9-3E93-4350-94A5-405A3EA333F4}" dt="2023-09-25T15:12:31.761" v="591" actId="255"/>
          <ac:spMkLst>
            <pc:docMk/>
            <pc:sldMk cId="266860113" sldId="406"/>
            <ac:spMk id="3" creationId="{8F9F3A31-BD41-E0D9-52E2-7219EF066E97}"/>
          </ac:spMkLst>
        </pc:spChg>
        <pc:spChg chg="del">
          <ac:chgData name="Carlo Pötter" userId="80e21cec2724e93d" providerId="LiveId" clId="{DC80AEA9-3E93-4350-94A5-405A3EA333F4}" dt="2023-09-25T14:11:52.785" v="38" actId="478"/>
          <ac:spMkLst>
            <pc:docMk/>
            <pc:sldMk cId="266860113" sldId="406"/>
            <ac:spMk id="4" creationId="{0F4DCCC9-DEF5-15A2-0A0F-2046658F2592}"/>
          </ac:spMkLst>
        </pc:spChg>
        <pc:spChg chg="del">
          <ac:chgData name="Carlo Pötter" userId="80e21cec2724e93d" providerId="LiveId" clId="{DC80AEA9-3E93-4350-94A5-405A3EA333F4}" dt="2023-09-25T14:11:32.621" v="36" actId="478"/>
          <ac:spMkLst>
            <pc:docMk/>
            <pc:sldMk cId="266860113" sldId="406"/>
            <ac:spMk id="5" creationId="{ED87DD73-D020-1552-C4F1-793613F28D6D}"/>
          </ac:spMkLst>
        </pc:spChg>
        <pc:picChg chg="add del mod">
          <ac:chgData name="Carlo Pötter" userId="80e21cec2724e93d" providerId="LiveId" clId="{DC80AEA9-3E93-4350-94A5-405A3EA333F4}" dt="2023-09-25T14:39:07.154" v="266"/>
          <ac:picMkLst>
            <pc:docMk/>
            <pc:sldMk cId="266860113" sldId="406"/>
            <ac:picMk id="8" creationId="{04A20142-A81A-783D-3520-B6AE5D1F1B94}"/>
          </ac:picMkLst>
        </pc:picChg>
      </pc:sldChg>
      <pc:sldChg chg="add del">
        <pc:chgData name="Carlo Pötter" userId="80e21cec2724e93d" providerId="LiveId" clId="{DC80AEA9-3E93-4350-94A5-405A3EA333F4}" dt="2023-09-25T14:14:18.675" v="74" actId="2696"/>
        <pc:sldMkLst>
          <pc:docMk/>
          <pc:sldMk cId="121059259" sldId="407"/>
        </pc:sldMkLst>
      </pc:sldChg>
    </pc:docChg>
  </pc:docChgLst>
  <pc:docChgLst>
    <pc:chgData name="Carlo Pötter" userId="80e21cec2724e93d" providerId="LiveId" clId="{223C193F-267E-488B-96F7-22566585F52B}"/>
    <pc:docChg chg="undo custSel addSld delSld modSld sldOrd">
      <pc:chgData name="Carlo Pötter" userId="80e21cec2724e93d" providerId="LiveId" clId="{223C193F-267E-488B-96F7-22566585F52B}" dt="2023-09-26T20:13:42.256" v="110" actId="20577"/>
      <pc:docMkLst>
        <pc:docMk/>
      </pc:docMkLst>
      <pc:sldChg chg="modSp mod">
        <pc:chgData name="Carlo Pötter" userId="80e21cec2724e93d" providerId="LiveId" clId="{223C193F-267E-488B-96F7-22566585F52B}" dt="2023-09-26T20:06:29.044" v="14" actId="1076"/>
        <pc:sldMkLst>
          <pc:docMk/>
          <pc:sldMk cId="981562552" sldId="307"/>
        </pc:sldMkLst>
        <pc:grpChg chg="mod">
          <ac:chgData name="Carlo Pötter" userId="80e21cec2724e93d" providerId="LiveId" clId="{223C193F-267E-488B-96F7-22566585F52B}" dt="2023-09-26T20:06:29.044" v="14" actId="1076"/>
          <ac:grpSpMkLst>
            <pc:docMk/>
            <pc:sldMk cId="981562552" sldId="307"/>
            <ac:grpSpMk id="10" creationId="{6F5B4BEB-67CA-7A5B-EB87-C081AD8D970B}"/>
          </ac:grpSpMkLst>
        </pc:grpChg>
      </pc:sldChg>
      <pc:sldChg chg="modSp mod">
        <pc:chgData name="Carlo Pötter" userId="80e21cec2724e93d" providerId="LiveId" clId="{223C193F-267E-488B-96F7-22566585F52B}" dt="2023-09-26T20:05:18.454" v="12" actId="1076"/>
        <pc:sldMkLst>
          <pc:docMk/>
          <pc:sldMk cId="964314560" sldId="384"/>
        </pc:sldMkLst>
        <pc:spChg chg="mod">
          <ac:chgData name="Carlo Pötter" userId="80e21cec2724e93d" providerId="LiveId" clId="{223C193F-267E-488B-96F7-22566585F52B}" dt="2023-09-26T20:05:11.737" v="11" actId="1076"/>
          <ac:spMkLst>
            <pc:docMk/>
            <pc:sldMk cId="964314560" sldId="384"/>
            <ac:spMk id="22" creationId="{D197B06D-1E67-5C2B-A160-55E4FE84AD20}"/>
          </ac:spMkLst>
        </pc:spChg>
        <pc:spChg chg="mod">
          <ac:chgData name="Carlo Pötter" userId="80e21cec2724e93d" providerId="LiveId" clId="{223C193F-267E-488B-96F7-22566585F52B}" dt="2023-09-26T20:05:18.454" v="12" actId="1076"/>
          <ac:spMkLst>
            <pc:docMk/>
            <pc:sldMk cId="964314560" sldId="384"/>
            <ac:spMk id="25" creationId="{68522F54-E2B1-19FC-5A19-C22A2822CC77}"/>
          </ac:spMkLst>
        </pc:spChg>
        <pc:grpChg chg="mod ord">
          <ac:chgData name="Carlo Pötter" userId="80e21cec2724e93d" providerId="LiveId" clId="{223C193F-267E-488B-96F7-22566585F52B}" dt="2023-09-26T20:05:03.108" v="9" actId="1076"/>
          <ac:grpSpMkLst>
            <pc:docMk/>
            <pc:sldMk cId="964314560" sldId="384"/>
            <ac:grpSpMk id="12" creationId="{08237564-1AE2-BED0-835D-41B3D7D365D8}"/>
          </ac:grpSpMkLst>
        </pc:grpChg>
      </pc:sldChg>
      <pc:sldChg chg="addSp delSp modSp add del mod">
        <pc:chgData name="Carlo Pötter" userId="80e21cec2724e93d" providerId="LiveId" clId="{223C193F-267E-488B-96F7-22566585F52B}" dt="2023-09-26T20:13:28.740" v="108" actId="2696"/>
        <pc:sldMkLst>
          <pc:docMk/>
          <pc:sldMk cId="266860113" sldId="406"/>
        </pc:sldMkLst>
        <pc:spChg chg="mod">
          <ac:chgData name="Carlo Pötter" userId="80e21cec2724e93d" providerId="LiveId" clId="{223C193F-267E-488B-96F7-22566585F52B}" dt="2023-09-26T20:13:17.061" v="106" actId="21"/>
          <ac:spMkLst>
            <pc:docMk/>
            <pc:sldMk cId="266860113" sldId="406"/>
            <ac:spMk id="2" creationId="{A87CF38F-ADDA-55CD-90AE-A67EF9ECCC18}"/>
          </ac:spMkLst>
        </pc:spChg>
        <pc:spChg chg="add del mod">
          <ac:chgData name="Carlo Pötter" userId="80e21cec2724e93d" providerId="LiveId" clId="{223C193F-267E-488B-96F7-22566585F52B}" dt="2023-09-26T20:11:44.868" v="81" actId="6549"/>
          <ac:spMkLst>
            <pc:docMk/>
            <pc:sldMk cId="266860113" sldId="406"/>
            <ac:spMk id="3" creationId="{8F9F3A31-BD41-E0D9-52E2-7219EF066E97}"/>
          </ac:spMkLst>
        </pc:spChg>
        <pc:spChg chg="add del mod">
          <ac:chgData name="Carlo Pötter" userId="80e21cec2724e93d" providerId="LiveId" clId="{223C193F-267E-488B-96F7-22566585F52B}" dt="2023-09-26T20:12:59.660" v="102" actId="21"/>
          <ac:spMkLst>
            <pc:docMk/>
            <pc:sldMk cId="266860113" sldId="406"/>
            <ac:spMk id="4" creationId="{512DDF47-B1F5-AE65-5669-592F5A685EFB}"/>
          </ac:spMkLst>
        </pc:spChg>
        <pc:spChg chg="add del mod">
          <ac:chgData name="Carlo Pötter" userId="80e21cec2724e93d" providerId="LiveId" clId="{223C193F-267E-488B-96F7-22566585F52B}" dt="2023-09-26T20:10:29.072" v="72" actId="21"/>
          <ac:spMkLst>
            <pc:docMk/>
            <pc:sldMk cId="266860113" sldId="406"/>
            <ac:spMk id="7" creationId="{80A44C78-7745-898A-D0E1-D207426364F6}"/>
          </ac:spMkLst>
        </pc:spChg>
        <pc:spChg chg="add del mod">
          <ac:chgData name="Carlo Pötter" userId="80e21cec2724e93d" providerId="LiveId" clId="{223C193F-267E-488B-96F7-22566585F52B}" dt="2023-09-26T20:10:29.072" v="72" actId="21"/>
          <ac:spMkLst>
            <pc:docMk/>
            <pc:sldMk cId="266860113" sldId="406"/>
            <ac:spMk id="9" creationId="{B0765C45-95C7-C3F0-CBA6-D63726687789}"/>
          </ac:spMkLst>
        </pc:spChg>
        <pc:spChg chg="add del">
          <ac:chgData name="Carlo Pötter" userId="80e21cec2724e93d" providerId="LiveId" clId="{223C193F-267E-488B-96F7-22566585F52B}" dt="2023-09-26T20:11:17.463" v="74" actId="22"/>
          <ac:spMkLst>
            <pc:docMk/>
            <pc:sldMk cId="266860113" sldId="406"/>
            <ac:spMk id="11" creationId="{00A9BA41-B9C5-DFBE-D5E9-819CCF2278ED}"/>
          </ac:spMkLst>
        </pc:spChg>
      </pc:sldChg>
      <pc:sldChg chg="addSp delSp modSp add del mod ord modAnim">
        <pc:chgData name="Carlo Pötter" userId="80e21cec2724e93d" providerId="LiveId" clId="{223C193F-267E-488B-96F7-22566585F52B}" dt="2023-09-26T20:10:20.802" v="70"/>
        <pc:sldMkLst>
          <pc:docMk/>
          <pc:sldMk cId="3068001328" sldId="406"/>
        </pc:sldMkLst>
        <pc:spChg chg="add del mod">
          <ac:chgData name="Carlo Pötter" userId="80e21cec2724e93d" providerId="LiveId" clId="{223C193F-267E-488B-96F7-22566585F52B}" dt="2023-09-26T20:10:19.715" v="68" actId="478"/>
          <ac:spMkLst>
            <pc:docMk/>
            <pc:sldMk cId="3068001328" sldId="406"/>
            <ac:spMk id="2" creationId="{392E5C6E-1429-15C7-20EB-2AB05726F6AC}"/>
          </ac:spMkLst>
        </pc:spChg>
        <pc:spChg chg="add del">
          <ac:chgData name="Carlo Pötter" userId="80e21cec2724e93d" providerId="LiveId" clId="{223C193F-267E-488B-96F7-22566585F52B}" dt="2023-09-26T20:10:19.715" v="68" actId="478"/>
          <ac:spMkLst>
            <pc:docMk/>
            <pc:sldMk cId="3068001328" sldId="406"/>
            <ac:spMk id="5" creationId="{EBECD900-FA44-E1AC-25E3-09668BD5F31A}"/>
          </ac:spMkLst>
        </pc:spChg>
        <pc:spChg chg="add del">
          <ac:chgData name="Carlo Pötter" userId="80e21cec2724e93d" providerId="LiveId" clId="{223C193F-267E-488B-96F7-22566585F52B}" dt="2023-09-26T20:10:19.715" v="68" actId="478"/>
          <ac:spMkLst>
            <pc:docMk/>
            <pc:sldMk cId="3068001328" sldId="406"/>
            <ac:spMk id="26628" creationId="{00000000-0000-0000-0000-000000000000}"/>
          </ac:spMkLst>
        </pc:spChg>
        <pc:picChg chg="add del">
          <ac:chgData name="Carlo Pötter" userId="80e21cec2724e93d" providerId="LiveId" clId="{223C193F-267E-488B-96F7-22566585F52B}" dt="2023-09-26T20:10:19.380" v="67" actId="22"/>
          <ac:picMkLst>
            <pc:docMk/>
            <pc:sldMk cId="3068001328" sldId="406"/>
            <ac:picMk id="4" creationId="{9091B93D-E7C5-3480-DC9E-A9113A032974}"/>
          </ac:picMkLst>
        </pc:picChg>
        <pc:picChg chg="add del">
          <ac:chgData name="Carlo Pötter" userId="80e21cec2724e93d" providerId="LiveId" clId="{223C193F-267E-488B-96F7-22566585F52B}" dt="2023-09-26T20:10:19.715" v="68" actId="478"/>
          <ac:picMkLst>
            <pc:docMk/>
            <pc:sldMk cId="3068001328" sldId="406"/>
            <ac:picMk id="13" creationId="{73FE67C9-9F5D-5413-465D-247C1B5C02A6}"/>
          </ac:picMkLst>
        </pc:picChg>
        <pc:picChg chg="add del">
          <ac:chgData name="Carlo Pötter" userId="80e21cec2724e93d" providerId="LiveId" clId="{223C193F-267E-488B-96F7-22566585F52B}" dt="2023-09-26T20:10:19.715" v="68" actId="478"/>
          <ac:picMkLst>
            <pc:docMk/>
            <pc:sldMk cId="3068001328" sldId="406"/>
            <ac:picMk id="15" creationId="{F8B1FAA2-99B2-DABB-C40A-E93BF79E154B}"/>
          </ac:picMkLst>
        </pc:picChg>
        <pc:picChg chg="add del">
          <ac:chgData name="Carlo Pötter" userId="80e21cec2724e93d" providerId="LiveId" clId="{223C193F-267E-488B-96F7-22566585F52B}" dt="2023-09-26T20:10:19.715" v="68" actId="478"/>
          <ac:picMkLst>
            <pc:docMk/>
            <pc:sldMk cId="3068001328" sldId="406"/>
            <ac:picMk id="16" creationId="{E421B389-CB0E-6D5E-77C1-59A8F1AE62D8}"/>
          </ac:picMkLst>
        </pc:picChg>
      </pc:sldChg>
      <pc:sldChg chg="addSp delSp modSp add mod ord delAnim modAnim">
        <pc:chgData name="Carlo Pötter" userId="80e21cec2724e93d" providerId="LiveId" clId="{223C193F-267E-488B-96F7-22566585F52B}" dt="2023-09-26T20:13:42.256" v="110" actId="20577"/>
        <pc:sldMkLst>
          <pc:docMk/>
          <pc:sldMk cId="4285080076" sldId="407"/>
        </pc:sldMkLst>
        <pc:spChg chg="add del">
          <ac:chgData name="Carlo Pötter" userId="80e21cec2724e93d" providerId="LiveId" clId="{223C193F-267E-488B-96F7-22566585F52B}" dt="2023-09-26T20:12:16.391" v="92" actId="22"/>
          <ac:spMkLst>
            <pc:docMk/>
            <pc:sldMk cId="4285080076" sldId="407"/>
            <ac:spMk id="3" creationId="{02168A51-D072-7E2F-800A-FEF48AA3C059}"/>
          </ac:spMkLst>
        </pc:spChg>
        <pc:spChg chg="add del mod">
          <ac:chgData name="Carlo Pötter" userId="80e21cec2724e93d" providerId="LiveId" clId="{223C193F-267E-488B-96F7-22566585F52B}" dt="2023-09-26T20:13:01.443" v="104"/>
          <ac:spMkLst>
            <pc:docMk/>
            <pc:sldMk cId="4285080076" sldId="407"/>
            <ac:spMk id="4" creationId="{EFB9A7FC-7205-0F10-CEF4-A19ED0E722E5}"/>
          </ac:spMkLst>
        </pc:spChg>
        <pc:spChg chg="del mod">
          <ac:chgData name="Carlo Pötter" userId="80e21cec2724e93d" providerId="LiveId" clId="{223C193F-267E-488B-96F7-22566585F52B}" dt="2023-09-26T20:12:03.109" v="88"/>
          <ac:spMkLst>
            <pc:docMk/>
            <pc:sldMk cId="4285080076" sldId="407"/>
            <ac:spMk id="5" creationId="{EBECD900-FA44-E1AC-25E3-09668BD5F31A}"/>
          </ac:spMkLst>
        </pc:spChg>
        <pc:spChg chg="mod">
          <ac:chgData name="Carlo Pötter" userId="80e21cec2724e93d" providerId="LiveId" clId="{223C193F-267E-488B-96F7-22566585F52B}" dt="2023-09-26T20:13:22.166" v="107"/>
          <ac:spMkLst>
            <pc:docMk/>
            <pc:sldMk cId="4285080076" sldId="407"/>
            <ac:spMk id="12" creationId="{C494E599-6AF2-93A4-C9FE-3820FE49C56B}"/>
          </ac:spMkLst>
        </pc:spChg>
        <pc:spChg chg="mod">
          <ac:chgData name="Carlo Pötter" userId="80e21cec2724e93d" providerId="LiveId" clId="{223C193F-267E-488B-96F7-22566585F52B}" dt="2023-09-26T20:13:42.256" v="110" actId="20577"/>
          <ac:spMkLst>
            <pc:docMk/>
            <pc:sldMk cId="4285080076" sldId="407"/>
            <ac:spMk id="26628" creationId="{00000000-0000-0000-0000-000000000000}"/>
          </ac:spMkLst>
        </pc:spChg>
        <pc:picChg chg="del">
          <ac:chgData name="Carlo Pötter" userId="80e21cec2724e93d" providerId="LiveId" clId="{223C193F-267E-488B-96F7-22566585F52B}" dt="2023-09-26T20:12:03.109" v="86" actId="478"/>
          <ac:picMkLst>
            <pc:docMk/>
            <pc:sldMk cId="4285080076" sldId="407"/>
            <ac:picMk id="13" creationId="{73FE67C9-9F5D-5413-465D-247C1B5C02A6}"/>
          </ac:picMkLst>
        </pc:picChg>
        <pc:picChg chg="del">
          <ac:chgData name="Carlo Pötter" userId="80e21cec2724e93d" providerId="LiveId" clId="{223C193F-267E-488B-96F7-22566585F52B}" dt="2023-09-26T20:12:04.418" v="89" actId="478"/>
          <ac:picMkLst>
            <pc:docMk/>
            <pc:sldMk cId="4285080076" sldId="407"/>
            <ac:picMk id="15" creationId="{F8B1FAA2-99B2-DABB-C40A-E93BF79E154B}"/>
          </ac:picMkLst>
        </pc:picChg>
        <pc:picChg chg="del">
          <ac:chgData name="Carlo Pötter" userId="80e21cec2724e93d" providerId="LiveId" clId="{223C193F-267E-488B-96F7-22566585F52B}" dt="2023-09-26T20:12:05.872" v="90" actId="478"/>
          <ac:picMkLst>
            <pc:docMk/>
            <pc:sldMk cId="4285080076" sldId="407"/>
            <ac:picMk id="16" creationId="{E421B389-CB0E-6D5E-77C1-59A8F1AE62D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2D1D50A-91A0-4313-AF41-8FA8C1A6F672}" type="datetimeFigureOut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27.09.23</a:t>
            </a:fld>
            <a:endParaRPr lang="de-DE" alt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835DF71-E1E2-47C3-B9FA-47C07B346B8B}" type="slidenum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7005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1E3895C-9893-433E-BD86-ABF19E357674}" type="datetimeFigureOut">
              <a:rPr lang="de-DE" altLang="de-DE" smtClean="0"/>
              <a:pPr>
                <a:defRPr/>
              </a:pPr>
              <a:t>27.09.23</a:t>
            </a:fld>
            <a:endParaRPr lang="de-DE" alt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dirty="0"/>
              <a:t>Mastertextformat bearbeiten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/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175416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44306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Lets</a:t>
            </a:r>
            <a:r>
              <a:rPr lang="de-DE" dirty="0"/>
              <a:t> just </a:t>
            </a:r>
            <a:r>
              <a:rPr lang="de-DE" dirty="0" err="1"/>
              <a:t>quickly</a:t>
            </a:r>
            <a:r>
              <a:rPr lang="de-DE" dirty="0"/>
              <a:t> </a:t>
            </a:r>
            <a:r>
              <a:rPr lang="de-DE" dirty="0" err="1"/>
              <a:t>recap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traditional </a:t>
            </a:r>
            <a:r>
              <a:rPr lang="de-DE" dirty="0" err="1"/>
              <a:t>deployment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:</a:t>
            </a:r>
          </a:p>
          <a:p>
            <a:endParaRPr lang="de-DE" dirty="0"/>
          </a:p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traditional </a:t>
            </a:r>
            <a:r>
              <a:rPr lang="de-DE" dirty="0" err="1"/>
              <a:t>process</a:t>
            </a:r>
            <a:r>
              <a:rPr lang="de-DE" dirty="0"/>
              <a:t>, </a:t>
            </a:r>
            <a:r>
              <a:rPr lang="de-DE" dirty="0" err="1"/>
              <a:t>that</a:t>
            </a:r>
            <a:r>
              <a:rPr lang="de-DE" dirty="0"/>
              <a:t> </a:t>
            </a:r>
          </a:p>
          <a:p>
            <a:pPr marL="228600" indent="-228600">
              <a:buAutoNum type="alphaLcParenR"/>
            </a:pPr>
            <a:r>
              <a:rPr lang="de-DE" dirty="0"/>
              <a:t>GitHub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involved</a:t>
            </a:r>
            <a:r>
              <a:rPr lang="de-DE" dirty="0"/>
              <a:t> -&gt;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requires</a:t>
            </a:r>
            <a:r>
              <a:rPr lang="de-DE" dirty="0"/>
              <a:t> Internet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she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not </a:t>
            </a:r>
            <a:r>
              <a:rPr lang="de-DE" dirty="0" err="1"/>
              <a:t>have</a:t>
            </a:r>
            <a:r>
              <a:rPr lang="de-DE" dirty="0"/>
              <a:t> on </a:t>
            </a:r>
            <a:r>
              <a:rPr lang="de-DE" dirty="0" err="1"/>
              <a:t>field</a:t>
            </a:r>
            <a:endParaRPr lang="de-DE" dirty="0"/>
          </a:p>
          <a:p>
            <a:pPr marL="228600" indent="-228600">
              <a:buAutoNum type="alphaLcParenR"/>
            </a:pPr>
            <a:r>
              <a:rPr lang="de-DE" dirty="0"/>
              <a:t>Lower </a:t>
            </a:r>
            <a:r>
              <a:rPr lang="de-DE" dirty="0" err="1"/>
              <a:t>red</a:t>
            </a:r>
            <a:r>
              <a:rPr lang="de-DE" dirty="0"/>
              <a:t> </a:t>
            </a:r>
            <a:r>
              <a:rPr lang="de-DE" dirty="0" err="1"/>
              <a:t>arrow</a:t>
            </a:r>
            <a:r>
              <a:rPr lang="de-DE" dirty="0"/>
              <a:t>: </a:t>
            </a:r>
            <a:r>
              <a:rPr lang="de-DE" dirty="0" err="1"/>
              <a:t>She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device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time </a:t>
            </a:r>
            <a:r>
              <a:rPr lang="de-DE" dirty="0" err="1"/>
              <a:t>she</a:t>
            </a:r>
            <a:r>
              <a:rPr lang="de-DE" dirty="0"/>
              <a:t> alters code!</a:t>
            </a:r>
            <a:br>
              <a:rPr lang="de-DE" dirty="0"/>
            </a:br>
            <a:br>
              <a:rPr lang="de-DE" dirty="0"/>
            </a:br>
            <a:r>
              <a:rPr lang="de-DE" dirty="0">
                <a:sym typeface="Wingdings" pitchFamily="2" charset="2"/>
              </a:rPr>
              <a:t> </a:t>
            </a:r>
            <a:r>
              <a:rPr lang="de-DE" dirty="0" err="1">
                <a:sym typeface="Wingdings" pitchFamily="2" charset="2"/>
              </a:rPr>
              <a:t>We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have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optimized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the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process</a:t>
            </a:r>
            <a:r>
              <a:rPr lang="de-DE" dirty="0">
                <a:sym typeface="Wingdings" pitchFamily="2" charset="2"/>
              </a:rPr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83846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  </a:t>
            </a:r>
            <a:r>
              <a:rPr lang="de-DE" dirty="0" err="1"/>
              <a:t>Lets</a:t>
            </a:r>
            <a:r>
              <a:rPr lang="de-DE" dirty="0"/>
              <a:t> open </a:t>
            </a:r>
            <a:r>
              <a:rPr lang="de-DE" dirty="0" err="1"/>
              <a:t>VSCode</a:t>
            </a:r>
            <a:r>
              <a:rPr lang="de-DE" dirty="0"/>
              <a:t>:</a:t>
            </a:r>
            <a:br>
              <a:rPr lang="de-DE" dirty="0"/>
            </a:br>
            <a:br>
              <a:rPr lang="de-DE" dirty="0"/>
            </a:br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out Plugin (</a:t>
            </a:r>
            <a:r>
              <a:rPr lang="de-DE" dirty="0" err="1"/>
              <a:t>the</a:t>
            </a:r>
            <a:r>
              <a:rPr lang="de-DE" dirty="0"/>
              <a:t> so </a:t>
            </a:r>
            <a:r>
              <a:rPr lang="de-DE" dirty="0" err="1"/>
              <a:t>called</a:t>
            </a:r>
            <a:r>
              <a:rPr lang="de-DE" dirty="0"/>
              <a:t> LAD: Leda App </a:t>
            </a:r>
            <a:r>
              <a:rPr lang="de-DE" dirty="0" err="1"/>
              <a:t>Deployer</a:t>
            </a:r>
            <a:r>
              <a:rPr lang="de-DE" dirty="0"/>
              <a:t>)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VSCode</a:t>
            </a:r>
            <a:r>
              <a:rPr lang="de-DE" dirty="0"/>
              <a:t> Extension Menu</a:t>
            </a:r>
          </a:p>
          <a:p>
            <a:endParaRPr lang="de-DE" dirty="0"/>
          </a:p>
          <a:p>
            <a:pPr marL="171450" indent="-171450">
              <a:buFont typeface="Wingdings" pitchFamily="2" charset="2"/>
              <a:buChar char="à"/>
            </a:pPr>
            <a:r>
              <a:rPr lang="de-DE" dirty="0">
                <a:sym typeface="Wingdings" pitchFamily="2" charset="2"/>
              </a:rPr>
              <a:t>Down </a:t>
            </a:r>
            <a:r>
              <a:rPr lang="de-DE" dirty="0" err="1">
                <a:sym typeface="Wingdings" pitchFamily="2" charset="2"/>
              </a:rPr>
              <a:t>there</a:t>
            </a:r>
            <a:r>
              <a:rPr lang="de-DE" dirty="0">
                <a:sym typeface="Wingdings" pitchFamily="2" charset="2"/>
              </a:rPr>
              <a:t>, </a:t>
            </a:r>
            <a:r>
              <a:rPr lang="de-DE" dirty="0" err="1">
                <a:sym typeface="Wingdings" pitchFamily="2" charset="2"/>
              </a:rPr>
              <a:t>our</a:t>
            </a:r>
            <a:r>
              <a:rPr lang="de-DE" dirty="0">
                <a:sym typeface="Wingdings" pitchFamily="2" charset="2"/>
              </a:rPr>
              <a:t> LAD </a:t>
            </a:r>
            <a:r>
              <a:rPr lang="de-DE" dirty="0" err="1">
                <a:sym typeface="Wingdings" pitchFamily="2" charset="2"/>
              </a:rPr>
              <a:t>is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located</a:t>
            </a:r>
            <a:endParaRPr lang="de-DE" dirty="0">
              <a:sym typeface="Wingdings" pitchFamily="2" charset="2"/>
            </a:endParaRPr>
          </a:p>
          <a:p>
            <a:pPr marL="171450" indent="-171450">
              <a:buFont typeface="Wingdings" pitchFamily="2" charset="2"/>
              <a:buChar char="à"/>
            </a:pPr>
            <a:r>
              <a:rPr lang="de-DE" dirty="0">
                <a:sym typeface="Wingdings" pitchFamily="2" charset="2"/>
              </a:rPr>
              <a:t> On </a:t>
            </a:r>
            <a:r>
              <a:rPr lang="de-DE" dirty="0" err="1">
                <a:sym typeface="Wingdings" pitchFamily="2" charset="2"/>
              </a:rPr>
              <a:t>the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left</a:t>
            </a:r>
            <a:r>
              <a:rPr lang="de-DE" dirty="0">
                <a:sym typeface="Wingdings" pitchFamily="2" charset="2"/>
              </a:rPr>
              <a:t>, </a:t>
            </a:r>
            <a:r>
              <a:rPr lang="de-DE" dirty="0" err="1">
                <a:sym typeface="Wingdings" pitchFamily="2" charset="2"/>
              </a:rPr>
              <a:t>you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notice</a:t>
            </a:r>
            <a:r>
              <a:rPr lang="de-DE" dirty="0">
                <a:sym typeface="Wingdings" pitchFamily="2" charset="2"/>
              </a:rPr>
              <a:t> a „</a:t>
            </a:r>
            <a:r>
              <a:rPr lang="de-DE" dirty="0" err="1">
                <a:sym typeface="Wingdings" pitchFamily="2" charset="2"/>
              </a:rPr>
              <a:t>target</a:t>
            </a:r>
            <a:r>
              <a:rPr lang="de-DE" dirty="0">
                <a:sym typeface="Wingdings" pitchFamily="2" charset="2"/>
              </a:rPr>
              <a:t>“ </a:t>
            </a:r>
            <a:r>
              <a:rPr lang="de-DE" dirty="0" err="1">
                <a:sym typeface="Wingdings" pitchFamily="2" charset="2"/>
              </a:rPr>
              <a:t>symbol</a:t>
            </a:r>
            <a:r>
              <a:rPr lang="de-DE" dirty="0">
                <a:sym typeface="Wingdings" pitchFamily="2" charset="2"/>
              </a:rPr>
              <a:t>. </a:t>
            </a:r>
            <a:r>
              <a:rPr lang="de-DE" dirty="0" err="1">
                <a:sym typeface="Wingdings" pitchFamily="2" charset="2"/>
              </a:rPr>
              <a:t>From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here</a:t>
            </a:r>
            <a:r>
              <a:rPr lang="de-DE" dirty="0">
                <a:sym typeface="Wingdings" pitchFamily="2" charset="2"/>
              </a:rPr>
              <a:t>, </a:t>
            </a:r>
            <a:r>
              <a:rPr lang="de-DE" dirty="0" err="1">
                <a:sym typeface="Wingdings" pitchFamily="2" charset="2"/>
              </a:rPr>
              <a:t>we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can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go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into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the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plugin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directly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94286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  Here, I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clicked</a:t>
            </a:r>
            <a:r>
              <a:rPr lang="de-DE" dirty="0"/>
              <a:t> on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target</a:t>
            </a:r>
            <a:r>
              <a:rPr lang="de-DE" dirty="0"/>
              <a:t>:</a:t>
            </a:r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minimalistic</a:t>
            </a:r>
            <a:r>
              <a:rPr lang="de-DE" dirty="0"/>
              <a:t> </a:t>
            </a:r>
            <a:r>
              <a:rPr lang="de-DE" dirty="0" err="1"/>
              <a:t>plugin</a:t>
            </a:r>
            <a:r>
              <a:rPr lang="de-DE" dirty="0"/>
              <a:t> UI </a:t>
            </a:r>
            <a:r>
              <a:rPr lang="de-DE" dirty="0" err="1"/>
              <a:t>opens</a:t>
            </a:r>
            <a:r>
              <a:rPr lang="de-DE" dirty="0"/>
              <a:t>. </a:t>
            </a:r>
          </a:p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a </a:t>
            </a:r>
            <a:r>
              <a:rPr lang="de-DE" dirty="0" err="1"/>
              <a:t>little</a:t>
            </a:r>
            <a:r>
              <a:rPr lang="de-DE" dirty="0"/>
              <a:t> Icon-Bar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.</a:t>
            </a:r>
          </a:p>
          <a:p>
            <a:r>
              <a:rPr lang="de-DE" dirty="0"/>
              <a:t>I </a:t>
            </a:r>
            <a:r>
              <a:rPr lang="de-DE" dirty="0" err="1"/>
              <a:t>wont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detail</a:t>
            </a:r>
            <a:r>
              <a:rPr lang="de-DE" dirty="0"/>
              <a:t> on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button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but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little</a:t>
            </a:r>
            <a:r>
              <a:rPr lang="de-DE" dirty="0"/>
              <a:t> „Paper </a:t>
            </a:r>
            <a:r>
              <a:rPr lang="de-DE" dirty="0" err="1"/>
              <a:t>with</a:t>
            </a:r>
            <a:r>
              <a:rPr lang="de-DE" dirty="0"/>
              <a:t> an Arrow on </a:t>
            </a:r>
            <a:r>
              <a:rPr lang="de-DE" dirty="0" err="1"/>
              <a:t>it</a:t>
            </a:r>
            <a:r>
              <a:rPr lang="de-DE" dirty="0"/>
              <a:t>“</a:t>
            </a:r>
          </a:p>
          <a:p>
            <a:endParaRPr lang="de-DE" dirty="0"/>
          </a:p>
          <a:p>
            <a:r>
              <a:rPr lang="de-DE" dirty="0"/>
              <a:t>Jane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trigger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deployment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I‘ve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click</a:t>
            </a:r>
            <a:r>
              <a:rPr lang="de-DE" dirty="0"/>
              <a:t> </a:t>
            </a:r>
            <a:r>
              <a:rPr lang="de-DE" dirty="0" err="1"/>
              <a:t>directly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IDE!</a:t>
            </a:r>
            <a:br>
              <a:rPr lang="de-DE" dirty="0"/>
            </a:b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8673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i="0" dirty="0">
                <a:sym typeface="Wingdings" pitchFamily="2" charset="2"/>
              </a:rPr>
              <a:t>So </a:t>
            </a:r>
            <a:r>
              <a:rPr lang="de-DE" i="0" dirty="0" err="1">
                <a:sym typeface="Wingdings" pitchFamily="2" charset="2"/>
              </a:rPr>
              <a:t>lets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summarize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our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outcome</a:t>
            </a:r>
            <a:r>
              <a:rPr lang="de-DE" i="0" dirty="0">
                <a:sym typeface="Wingdings" pitchFamily="2" charset="2"/>
              </a:rPr>
              <a:t>:</a:t>
            </a:r>
          </a:p>
          <a:p>
            <a:endParaRPr lang="de-DE" i="0" dirty="0">
              <a:sym typeface="Wingdings" pitchFamily="2" charset="2"/>
            </a:endParaRPr>
          </a:p>
          <a:p>
            <a:r>
              <a:rPr lang="de-DE" i="0" dirty="0">
                <a:sym typeface="Wingdings" pitchFamily="2" charset="2"/>
              </a:rPr>
              <a:t>A: </a:t>
            </a:r>
            <a:r>
              <a:rPr lang="de-DE" i="0" dirty="0" err="1">
                <a:sym typeface="Wingdings" pitchFamily="2" charset="2"/>
              </a:rPr>
              <a:t>We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have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reshaped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the</a:t>
            </a:r>
            <a:r>
              <a:rPr lang="de-DE" i="0" dirty="0">
                <a:sym typeface="Wingdings" pitchFamily="2" charset="2"/>
              </a:rPr>
              <a:t> traditional </a:t>
            </a:r>
            <a:r>
              <a:rPr lang="de-DE" i="0" dirty="0" err="1">
                <a:sym typeface="Wingdings" pitchFamily="2" charset="2"/>
              </a:rPr>
              <a:t>process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to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remove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dependencies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from</a:t>
            </a:r>
            <a:r>
              <a:rPr lang="de-DE" i="0" dirty="0">
                <a:sym typeface="Wingdings" pitchFamily="2" charset="2"/>
              </a:rPr>
              <a:t> GitHub </a:t>
            </a:r>
            <a:r>
              <a:rPr lang="de-DE" i="0" dirty="0" err="1">
                <a:sym typeface="Wingdings" pitchFamily="2" charset="2"/>
              </a:rPr>
              <a:t>or</a:t>
            </a:r>
            <a:r>
              <a:rPr lang="de-DE" i="0" dirty="0">
                <a:sym typeface="Wingdings" pitchFamily="2" charset="2"/>
              </a:rPr>
              <a:t> Internet </a:t>
            </a:r>
            <a:r>
              <a:rPr lang="de-DE" i="0" dirty="0" err="1">
                <a:sym typeface="Wingdings" pitchFamily="2" charset="2"/>
              </a:rPr>
              <a:t>connection</a:t>
            </a:r>
            <a:br>
              <a:rPr lang="de-DE" i="0" dirty="0">
                <a:sym typeface="Wingdings" pitchFamily="2" charset="2"/>
              </a:rPr>
            </a:br>
            <a:r>
              <a:rPr lang="de-DE" i="0" dirty="0">
                <a:sym typeface="Wingdings" pitchFamily="2" charset="2"/>
              </a:rPr>
              <a:t> Check.</a:t>
            </a:r>
          </a:p>
          <a:p>
            <a:r>
              <a:rPr lang="de-DE" i="0" dirty="0">
                <a:sym typeface="Wingdings" pitchFamily="2" charset="2"/>
              </a:rPr>
              <a:t>B: </a:t>
            </a:r>
            <a:r>
              <a:rPr lang="de-DE" i="0" dirty="0" err="1">
                <a:sym typeface="Wingdings" pitchFamily="2" charset="2"/>
              </a:rPr>
              <a:t>We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have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successfully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developed</a:t>
            </a:r>
            <a:r>
              <a:rPr lang="de-DE" i="0" dirty="0">
                <a:sym typeface="Wingdings" pitchFamily="2" charset="2"/>
              </a:rPr>
              <a:t> a Plugin </a:t>
            </a:r>
            <a:r>
              <a:rPr lang="de-DE" i="0" dirty="0" err="1">
                <a:sym typeface="Wingdings" pitchFamily="2" charset="2"/>
              </a:rPr>
              <a:t>to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trigger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the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proces</a:t>
            </a:r>
            <a:endParaRPr lang="de-DE" i="0" dirty="0">
              <a:sym typeface="Wingdings" pitchFamily="2" charset="2"/>
            </a:endParaRPr>
          </a:p>
          <a:p>
            <a:r>
              <a:rPr lang="de-DE" i="0" dirty="0">
                <a:sym typeface="Wingdings" pitchFamily="2" charset="2"/>
              </a:rPr>
              <a:t>…Check</a:t>
            </a:r>
          </a:p>
          <a:p>
            <a:r>
              <a:rPr lang="de-DE" i="0" dirty="0">
                <a:sym typeface="Wingdings" pitchFamily="2" charset="2"/>
              </a:rPr>
              <a:t>C: </a:t>
            </a:r>
            <a:r>
              <a:rPr lang="de-DE" i="0" dirty="0" err="1">
                <a:sym typeface="Wingdings" pitchFamily="2" charset="2"/>
              </a:rPr>
              <a:t>Now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we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wanted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to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test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this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by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deploying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software</a:t>
            </a:r>
            <a:r>
              <a:rPr lang="de-DE" i="0" dirty="0">
                <a:sym typeface="Wingdings" pitchFamily="2" charset="2"/>
              </a:rPr>
              <a:t> on </a:t>
            </a:r>
            <a:r>
              <a:rPr lang="de-DE" i="0" dirty="0" err="1">
                <a:sym typeface="Wingdings" pitchFamily="2" charset="2"/>
              </a:rPr>
              <a:t>our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little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racer</a:t>
            </a:r>
            <a:r>
              <a:rPr lang="de-DE" i="0" dirty="0">
                <a:sym typeface="Wingdings" pitchFamily="2" charset="2"/>
              </a:rPr>
              <a:t> (</a:t>
            </a:r>
            <a:r>
              <a:rPr lang="de-DE" i="0" dirty="0" err="1">
                <a:sym typeface="Wingdings" pitchFamily="2" charset="2"/>
              </a:rPr>
              <a:t>you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see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here</a:t>
            </a:r>
            <a:r>
              <a:rPr lang="de-DE" i="0" dirty="0">
                <a:sym typeface="Wingdings" pitchFamily="2" charset="2"/>
              </a:rPr>
              <a:t>)</a:t>
            </a:r>
          </a:p>
          <a:p>
            <a:r>
              <a:rPr lang="de-DE" i="0" dirty="0">
                <a:sym typeface="Wingdings" pitchFamily="2" charset="2"/>
              </a:rPr>
              <a:t>… This was not possible!</a:t>
            </a:r>
            <a:br>
              <a:rPr lang="de-DE" i="0" dirty="0">
                <a:sym typeface="Wingdings" pitchFamily="2" charset="2"/>
              </a:rPr>
            </a:br>
            <a:r>
              <a:rPr lang="de-DE" i="0" dirty="0">
                <a:sym typeface="Wingdings" pitchFamily="2" charset="2"/>
              </a:rPr>
              <a:t>-&gt; Leda </a:t>
            </a:r>
            <a:r>
              <a:rPr lang="de-DE" i="0" dirty="0" err="1">
                <a:sym typeface="Wingdings" pitchFamily="2" charset="2"/>
              </a:rPr>
              <a:t>does</a:t>
            </a:r>
            <a:r>
              <a:rPr lang="de-DE" i="0" dirty="0">
                <a:sym typeface="Wingdings" pitchFamily="2" charset="2"/>
              </a:rPr>
              <a:t> not </a:t>
            </a:r>
            <a:r>
              <a:rPr lang="de-DE" i="0" dirty="0" err="1">
                <a:sym typeface="Wingdings" pitchFamily="2" charset="2"/>
              </a:rPr>
              <a:t>run</a:t>
            </a:r>
            <a:r>
              <a:rPr lang="de-DE" i="0" dirty="0">
                <a:sym typeface="Wingdings" pitchFamily="2" charset="2"/>
              </a:rPr>
              <a:t> on </a:t>
            </a:r>
            <a:r>
              <a:rPr lang="de-DE" i="0" dirty="0" err="1">
                <a:sym typeface="Wingdings" pitchFamily="2" charset="2"/>
              </a:rPr>
              <a:t>this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processor</a:t>
            </a:r>
            <a:r>
              <a:rPr lang="de-DE" i="0" dirty="0">
                <a:sym typeface="Wingdings" pitchFamily="2" charset="2"/>
              </a:rPr>
              <a:t> Type</a:t>
            </a:r>
          </a:p>
          <a:p>
            <a:endParaRPr lang="de-DE" i="0" dirty="0">
              <a:sym typeface="Wingdings" pitchFamily="2" charset="2"/>
            </a:endParaRP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i="1" dirty="0">
                <a:sym typeface="Wingdings" pitchFamily="2" charset="2"/>
              </a:rPr>
              <a:t> </a:t>
            </a:r>
            <a:r>
              <a:rPr lang="de-DE" i="1" dirty="0" err="1">
                <a:sym typeface="Wingdings" pitchFamily="2" charset="2"/>
              </a:rPr>
              <a:t>There</a:t>
            </a:r>
            <a:r>
              <a:rPr lang="de-DE" i="1" dirty="0">
                <a:sym typeface="Wingdings" pitchFamily="2" charset="2"/>
              </a:rPr>
              <a:t> </a:t>
            </a:r>
            <a:r>
              <a:rPr lang="de-DE" i="1" dirty="0" err="1">
                <a:sym typeface="Wingdings" pitchFamily="2" charset="2"/>
              </a:rPr>
              <a:t>is</a:t>
            </a:r>
            <a:r>
              <a:rPr lang="de-DE" i="1" dirty="0">
                <a:sym typeface="Wingdings" pitchFamily="2" charset="2"/>
              </a:rPr>
              <a:t> an Open PR on Leda </a:t>
            </a:r>
            <a:r>
              <a:rPr lang="de-DE" i="1" dirty="0" err="1">
                <a:sym typeface="Wingdings" pitchFamily="2" charset="2"/>
              </a:rPr>
              <a:t>Organization</a:t>
            </a:r>
            <a:r>
              <a:rPr lang="de-DE" i="1" dirty="0">
                <a:sym typeface="Wingdings" pitchFamily="2" charset="2"/>
              </a:rPr>
              <a:t> </a:t>
            </a:r>
            <a:r>
              <a:rPr lang="de-DE" i="1" dirty="0" err="1">
                <a:sym typeface="Wingdings" pitchFamily="2" charset="2"/>
              </a:rPr>
              <a:t>for</a:t>
            </a:r>
            <a:r>
              <a:rPr lang="de-DE" i="1" dirty="0">
                <a:sym typeface="Wingdings" pitchFamily="2" charset="2"/>
              </a:rPr>
              <a:t> </a:t>
            </a:r>
            <a:r>
              <a:rPr lang="de-DE" i="1" dirty="0" err="1">
                <a:sym typeface="Wingdings" pitchFamily="2" charset="2"/>
              </a:rPr>
              <a:t>this</a:t>
            </a:r>
            <a:r>
              <a:rPr lang="de-DE" i="1" dirty="0">
                <a:sym typeface="Wingdings" pitchFamily="2" charset="2"/>
              </a:rPr>
              <a:t> Problem</a:t>
            </a:r>
            <a:br>
              <a:rPr lang="de-DE" i="1" dirty="0">
                <a:sym typeface="Wingdings" pitchFamily="2" charset="2"/>
              </a:rPr>
            </a:br>
            <a:r>
              <a:rPr lang="de-DE" i="1" dirty="0">
                <a:sym typeface="Wingdings" pitchFamily="2" charset="2"/>
              </a:rPr>
              <a:t>(</a:t>
            </a:r>
            <a:r>
              <a:rPr lang="de-DE" i="1" dirty="0" err="1">
                <a:sym typeface="Wingdings" pitchFamily="2" charset="2"/>
              </a:rPr>
              <a:t>typical</a:t>
            </a:r>
            <a:r>
              <a:rPr lang="de-DE" i="1" dirty="0">
                <a:sym typeface="Wingdings" pitchFamily="2" charset="2"/>
              </a:rPr>
              <a:t> </a:t>
            </a:r>
            <a:r>
              <a:rPr lang="de-DE" i="1" dirty="0" err="1">
                <a:sym typeface="Wingdings" pitchFamily="2" charset="2"/>
              </a:rPr>
              <a:t>incubating</a:t>
            </a:r>
            <a:r>
              <a:rPr lang="de-DE" i="1" dirty="0">
                <a:sym typeface="Wingdings" pitchFamily="2" charset="2"/>
              </a:rPr>
              <a:t> </a:t>
            </a:r>
            <a:r>
              <a:rPr lang="de-DE" i="1" dirty="0" err="1">
                <a:sym typeface="Wingdings" pitchFamily="2" charset="2"/>
              </a:rPr>
              <a:t>software</a:t>
            </a:r>
            <a:r>
              <a:rPr lang="de-DE" i="1" dirty="0">
                <a:sym typeface="Wingdings" pitchFamily="2" charset="2"/>
              </a:rPr>
              <a:t> </a:t>
            </a:r>
            <a:r>
              <a:rPr lang="de-DE" i="1" dirty="0" err="1">
                <a:sym typeface="Wingdings" pitchFamily="2" charset="2"/>
              </a:rPr>
              <a:t>problem</a:t>
            </a:r>
            <a:r>
              <a:rPr lang="de-DE" i="1" dirty="0">
                <a:sym typeface="Wingdings" pitchFamily="2" charset="2"/>
              </a:rPr>
              <a:t> in open source </a:t>
            </a:r>
            <a:r>
              <a:rPr lang="de-DE" i="1" dirty="0" err="1">
                <a:sym typeface="Wingdings" pitchFamily="2" charset="2"/>
              </a:rPr>
              <a:t>projects</a:t>
            </a:r>
            <a:r>
              <a:rPr lang="de-DE" i="1" dirty="0">
                <a:sym typeface="Wingdings" pitchFamily="2" charset="2"/>
              </a:rPr>
              <a:t>)</a:t>
            </a:r>
            <a:endParaRPr lang="de-DE" i="1" dirty="0"/>
          </a:p>
          <a:p>
            <a:endParaRPr lang="de-DE" i="0" dirty="0">
              <a:sym typeface="Wingdings" pitchFamily="2" charset="2"/>
            </a:endParaRPr>
          </a:p>
          <a:p>
            <a:r>
              <a:rPr lang="de-DE" i="0" dirty="0">
                <a:sym typeface="Wingdings" pitchFamily="2" charset="2"/>
              </a:rPr>
              <a:t>BUT:  </a:t>
            </a:r>
            <a:r>
              <a:rPr lang="de-DE" i="0" dirty="0" err="1">
                <a:sym typeface="Wingdings" pitchFamily="2" charset="2"/>
              </a:rPr>
              <a:t>We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could</a:t>
            </a:r>
            <a:r>
              <a:rPr lang="de-DE" i="0" dirty="0">
                <a:sym typeface="Wingdings" pitchFamily="2" charset="2"/>
              </a:rPr>
              <a:t> still </a:t>
            </a:r>
            <a:r>
              <a:rPr lang="de-DE" i="0" dirty="0" err="1">
                <a:sym typeface="Wingdings" pitchFamily="2" charset="2"/>
              </a:rPr>
              <a:t>run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tests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with</a:t>
            </a:r>
            <a:r>
              <a:rPr lang="de-DE" i="0" dirty="0">
                <a:sym typeface="Wingdings" pitchFamily="2" charset="2"/>
              </a:rPr>
              <a:t> a Virtual Vehicle Environment  So </a:t>
            </a:r>
            <a:r>
              <a:rPr lang="de-DE" i="0" dirty="0" err="1">
                <a:sym typeface="Wingdings" pitchFamily="2" charset="2"/>
              </a:rPr>
              <a:t>this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is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technically</a:t>
            </a:r>
            <a:r>
              <a:rPr lang="de-DE" i="0" dirty="0">
                <a:sym typeface="Wingdings" pitchFamily="2" charset="2"/>
              </a:rPr>
              <a:t> also </a:t>
            </a:r>
            <a:r>
              <a:rPr lang="de-DE" i="0" dirty="0" err="1">
                <a:sym typeface="Wingdings" pitchFamily="2" charset="2"/>
              </a:rPr>
              <a:t>fulfilled</a:t>
            </a:r>
            <a:r>
              <a:rPr lang="de-DE" i="0" dirty="0">
                <a:sym typeface="Wingdings" pitchFamily="2" charset="2"/>
              </a:rPr>
              <a:t>.</a:t>
            </a:r>
          </a:p>
          <a:p>
            <a:endParaRPr lang="de-DE" i="1" dirty="0">
              <a:sym typeface="Wingdings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7502478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05225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- Team Model Canvas:</a:t>
            </a:r>
          </a:p>
          <a:p>
            <a:r>
              <a:rPr lang="de-DE" b="1" dirty="0"/>
              <a:t>	- </a:t>
            </a:r>
            <a:r>
              <a:rPr lang="de-DE" b="1" dirty="0" err="1"/>
              <a:t>Strength</a:t>
            </a:r>
            <a:r>
              <a:rPr lang="de-DE" b="1" dirty="0"/>
              <a:t>, </a:t>
            </a:r>
            <a:r>
              <a:rPr lang="de-DE" b="1" dirty="0" err="1"/>
              <a:t>Weaknesses</a:t>
            </a:r>
            <a:endParaRPr lang="de-DE" b="1" dirty="0"/>
          </a:p>
          <a:p>
            <a:r>
              <a:rPr lang="de-DE" b="1" dirty="0"/>
              <a:t>	- Goals, </a:t>
            </a:r>
            <a:r>
              <a:rPr lang="de-DE" b="1" dirty="0" err="1"/>
              <a:t>Expected</a:t>
            </a:r>
            <a:r>
              <a:rPr lang="de-DE" b="1" dirty="0"/>
              <a:t> Outcome</a:t>
            </a:r>
          </a:p>
          <a:p>
            <a:r>
              <a:rPr lang="de-DE" b="1" dirty="0"/>
              <a:t>	- Value </a:t>
            </a:r>
            <a:r>
              <a:rPr lang="de-DE" b="1" dirty="0" err="1"/>
              <a:t>we</a:t>
            </a:r>
            <a:r>
              <a:rPr lang="de-DE" b="1" dirty="0"/>
              <a:t> </a:t>
            </a:r>
            <a:r>
              <a:rPr lang="de-DE" b="1" dirty="0" err="1"/>
              <a:t>create</a:t>
            </a:r>
            <a:r>
              <a:rPr lang="de-DE" b="1" dirty="0"/>
              <a:t>.         </a:t>
            </a:r>
            <a:br>
              <a:rPr lang="de-DE" b="1" dirty="0"/>
            </a:br>
            <a:r>
              <a:rPr lang="de-DE" b="1" dirty="0"/>
              <a:t>	= WORKS GOOD FOR TEAM BUILIDING </a:t>
            </a:r>
          </a:p>
          <a:p>
            <a:endParaRPr lang="de-DE" b="1" dirty="0"/>
          </a:p>
          <a:p>
            <a:r>
              <a:rPr lang="de-DE" b="1" dirty="0"/>
              <a:t>TOOLS: </a:t>
            </a:r>
            <a:br>
              <a:rPr lang="de-DE" b="1" dirty="0"/>
            </a:br>
            <a:endParaRPr lang="de-DE" b="1" dirty="0"/>
          </a:p>
          <a:p>
            <a:r>
              <a:rPr lang="de-DE" b="1" dirty="0"/>
              <a:t>- DISCORD: </a:t>
            </a:r>
            <a:r>
              <a:rPr lang="de-DE" dirty="0"/>
              <a:t>Main </a:t>
            </a:r>
            <a:r>
              <a:rPr lang="de-DE" dirty="0" err="1"/>
              <a:t>communication</a:t>
            </a:r>
            <a:r>
              <a:rPr lang="de-DE" dirty="0"/>
              <a:t> </a:t>
            </a:r>
            <a:r>
              <a:rPr lang="de-DE" dirty="0" err="1"/>
              <a:t>channel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 </a:t>
            </a:r>
            <a:r>
              <a:rPr lang="de-DE" dirty="0" err="1">
                <a:sym typeface="Wingdings" pitchFamily="2" charset="2"/>
              </a:rPr>
              <a:t>Good</a:t>
            </a:r>
            <a:r>
              <a:rPr lang="de-DE" dirty="0">
                <a:sym typeface="Wingdings" pitchFamily="2" charset="2"/>
              </a:rPr>
              <a:t>: </a:t>
            </a:r>
            <a:r>
              <a:rPr lang="de-DE" dirty="0" err="1"/>
              <a:t>Screenshare</a:t>
            </a:r>
            <a:r>
              <a:rPr lang="de-DE" dirty="0"/>
              <a:t> (Pair-</a:t>
            </a:r>
            <a:r>
              <a:rPr lang="de-DE" dirty="0" err="1"/>
              <a:t>Programming</a:t>
            </a:r>
            <a:r>
              <a:rPr lang="de-DE" dirty="0"/>
              <a:t>) and Chat</a:t>
            </a:r>
          </a:p>
          <a:p>
            <a:r>
              <a:rPr lang="de-DE" b="1" dirty="0"/>
              <a:t>- MS-Teams: </a:t>
            </a:r>
            <a:r>
              <a:rPr lang="de-DE" dirty="0"/>
              <a:t>Communication </a:t>
            </a:r>
            <a:r>
              <a:rPr lang="de-DE" dirty="0" err="1"/>
              <a:t>Bosch.IO-related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 </a:t>
            </a:r>
            <a:r>
              <a:rPr lang="de-DE" dirty="0" err="1">
                <a:sym typeface="Wingdings" pitchFamily="2" charset="2"/>
              </a:rPr>
              <a:t>Used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because</a:t>
            </a:r>
            <a:r>
              <a:rPr lang="de-DE" dirty="0">
                <a:sym typeface="Wingdings" pitchFamily="2" charset="2"/>
              </a:rPr>
              <a:t>: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company</a:t>
            </a:r>
            <a:r>
              <a:rPr lang="de-DE" dirty="0"/>
              <a:t> </a:t>
            </a:r>
            <a:r>
              <a:rPr lang="de-DE" dirty="0" err="1"/>
              <a:t>communication</a:t>
            </a:r>
            <a:r>
              <a:rPr lang="de-DE" dirty="0"/>
              <a:t> </a:t>
            </a:r>
            <a:r>
              <a:rPr lang="de-DE" dirty="0" err="1"/>
              <a:t>service</a:t>
            </a:r>
            <a:endParaRPr lang="de-DE" dirty="0"/>
          </a:p>
          <a:p>
            <a:r>
              <a:rPr lang="de-DE" b="1" dirty="0"/>
              <a:t>- </a:t>
            </a:r>
            <a:r>
              <a:rPr lang="de-DE" b="1" dirty="0" err="1"/>
              <a:t>Confluence</a:t>
            </a:r>
            <a:r>
              <a:rPr lang="de-DE" b="1" dirty="0"/>
              <a:t>: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store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 </a:t>
            </a:r>
            <a:r>
              <a:rPr lang="de-DE" dirty="0" err="1">
                <a:sym typeface="Wingdings" pitchFamily="2" charset="2"/>
              </a:rPr>
              <a:t>Used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as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free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/>
              <a:t>WIKI</a:t>
            </a:r>
          </a:p>
          <a:p>
            <a:r>
              <a:rPr lang="de-DE" b="1" dirty="0"/>
              <a:t>- GitHub: </a:t>
            </a:r>
          </a:p>
          <a:p>
            <a:r>
              <a:rPr lang="de-DE" dirty="0"/>
              <a:t>	- ISSUES: Track </a:t>
            </a:r>
            <a:r>
              <a:rPr lang="de-DE" dirty="0" err="1"/>
              <a:t>our</a:t>
            </a:r>
            <a:r>
              <a:rPr lang="de-DE" dirty="0"/>
              <a:t> SCRUM-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things</a:t>
            </a:r>
            <a:r>
              <a:rPr lang="de-DE" dirty="0"/>
              <a:t> in a Board (</a:t>
            </a:r>
            <a:r>
              <a:rPr lang="de-DE" dirty="0" err="1"/>
              <a:t>present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on)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700518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086785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u="sng" dirty="0"/>
              <a:t>Deviation: </a:t>
            </a:r>
          </a:p>
          <a:p>
            <a:r>
              <a:rPr lang="de-DE" dirty="0"/>
              <a:t>- </a:t>
            </a:r>
            <a:r>
              <a:rPr lang="de-DE" dirty="0" err="1"/>
              <a:t>Roles</a:t>
            </a:r>
            <a:r>
              <a:rPr lang="de-DE" dirty="0"/>
              <a:t>: </a:t>
            </a:r>
            <a:r>
              <a:rPr lang="de-DE" dirty="0" err="1"/>
              <a:t>Dev</a:t>
            </a:r>
            <a:r>
              <a:rPr lang="de-DE" dirty="0"/>
              <a:t> Team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everyone</a:t>
            </a:r>
            <a:r>
              <a:rPr lang="de-DE" dirty="0"/>
              <a:t> (SM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others</a:t>
            </a:r>
            <a:r>
              <a:rPr lang="de-DE" dirty="0"/>
              <a:t>)</a:t>
            </a:r>
          </a:p>
          <a:p>
            <a:r>
              <a:rPr lang="de-DE" dirty="0"/>
              <a:t>- Events: </a:t>
            </a:r>
          </a:p>
          <a:p>
            <a:r>
              <a:rPr lang="de-DE" dirty="0"/>
              <a:t>	- NO Daily </a:t>
            </a:r>
            <a:r>
              <a:rPr lang="de-DE" dirty="0">
                <a:sym typeface="Wingdings" pitchFamily="2" charset="2"/>
              </a:rPr>
              <a:t> </a:t>
            </a:r>
            <a:r>
              <a:rPr lang="de-DE" dirty="0"/>
              <a:t>Time-</a:t>
            </a:r>
            <a:r>
              <a:rPr lang="de-DE" dirty="0" err="1"/>
              <a:t>Constraints</a:t>
            </a:r>
            <a:endParaRPr lang="de-DE" dirty="0"/>
          </a:p>
          <a:p>
            <a:r>
              <a:rPr lang="de-DE" dirty="0"/>
              <a:t>	- </a:t>
            </a:r>
            <a:r>
              <a:rPr lang="de-DE" dirty="0" err="1"/>
              <a:t>Stringly</a:t>
            </a:r>
            <a:r>
              <a:rPr lang="de-DE" dirty="0"/>
              <a:t> </a:t>
            </a:r>
            <a:r>
              <a:rPr lang="de-DE" dirty="0" err="1"/>
              <a:t>Reduced</a:t>
            </a:r>
            <a:r>
              <a:rPr lang="de-DE" dirty="0"/>
              <a:t> Retro,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combined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Sprint </a:t>
            </a:r>
            <a:r>
              <a:rPr lang="de-DE" dirty="0" err="1"/>
              <a:t>Planning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 </a:t>
            </a:r>
            <a:r>
              <a:rPr lang="de-DE" dirty="0"/>
              <a:t>Not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: </a:t>
            </a:r>
            <a:r>
              <a:rPr lang="de-DE" dirty="0" err="1"/>
              <a:t>Good</a:t>
            </a:r>
            <a:r>
              <a:rPr lang="de-DE" dirty="0"/>
              <a:t> Sentiment </a:t>
            </a:r>
            <a:r>
              <a:rPr lang="de-DE" dirty="0" err="1"/>
              <a:t>overall</a:t>
            </a:r>
            <a:r>
              <a:rPr lang="de-DE" dirty="0"/>
              <a:t>,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tackled</a:t>
            </a:r>
            <a:r>
              <a:rPr lang="de-DE" dirty="0"/>
              <a:t> in</a:t>
            </a:r>
            <a:br>
              <a:rPr lang="de-DE" dirty="0"/>
            </a:br>
            <a:r>
              <a:rPr lang="de-DE" dirty="0"/>
              <a:t>Review)</a:t>
            </a:r>
            <a:br>
              <a:rPr lang="de-DE" dirty="0"/>
            </a:br>
            <a:endParaRPr lang="de-DE" dirty="0"/>
          </a:p>
          <a:p>
            <a:r>
              <a:rPr lang="de-DE" dirty="0"/>
              <a:t>	- BUT </a:t>
            </a:r>
            <a:r>
              <a:rPr lang="de-DE" dirty="0" err="1"/>
              <a:t>Prep</a:t>
            </a:r>
            <a:r>
              <a:rPr lang="de-DE" dirty="0"/>
              <a:t> Sessions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Scrum</a:t>
            </a:r>
            <a:r>
              <a:rPr lang="de-DE" dirty="0"/>
              <a:t> Meetings </a:t>
            </a:r>
            <a:r>
              <a:rPr lang="de-DE" dirty="0">
                <a:sym typeface="Wingdings" pitchFamily="2" charset="2"/>
              </a:rPr>
              <a:t>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keep</a:t>
            </a:r>
            <a:r>
              <a:rPr lang="de-DE" dirty="0"/>
              <a:t> </a:t>
            </a:r>
            <a:r>
              <a:rPr lang="de-DE" dirty="0" err="1"/>
              <a:t>sync</a:t>
            </a:r>
            <a:r>
              <a:rPr lang="de-DE" dirty="0"/>
              <a:t>, </a:t>
            </a:r>
            <a:r>
              <a:rPr lang="de-DE" dirty="0" err="1"/>
              <a:t>for</a:t>
            </a:r>
            <a:r>
              <a:rPr lang="de-DE" dirty="0"/>
              <a:t> SEP-Monday-</a:t>
            </a:r>
            <a:r>
              <a:rPr lang="de-DE" dirty="0" err="1"/>
              <a:t>Presentation</a:t>
            </a:r>
            <a:endParaRPr lang="de-DE" dirty="0"/>
          </a:p>
          <a:p>
            <a:r>
              <a:rPr lang="de-DE" dirty="0"/>
              <a:t>	- BUT </a:t>
            </a:r>
            <a:r>
              <a:rPr lang="de-DE" dirty="0" err="1"/>
              <a:t>Presentations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Leda Team (</a:t>
            </a:r>
            <a:r>
              <a:rPr lang="de-DE" dirty="0" err="1"/>
              <a:t>Necessary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>
                <a:sym typeface="Wingdings" pitchFamily="2" charset="2"/>
              </a:rPr>
              <a:t> </a:t>
            </a:r>
            <a:r>
              <a:rPr lang="de-DE" dirty="0" err="1">
                <a:sym typeface="Wingdings" pitchFamily="2" charset="2"/>
              </a:rPr>
              <a:t>Mentioning</a:t>
            </a:r>
            <a:r>
              <a:rPr lang="de-DE" dirty="0">
                <a:sym typeface="Wingdings" pitchFamily="2" charset="2"/>
              </a:rPr>
              <a:t>: Monday-</a:t>
            </a:r>
            <a:r>
              <a:rPr lang="de-DE" dirty="0" err="1">
                <a:sym typeface="Wingdings" pitchFamily="2" charset="2"/>
              </a:rPr>
              <a:t>Presentation</a:t>
            </a:r>
            <a:r>
              <a:rPr lang="de-DE" dirty="0">
                <a:sym typeface="Wingdings" pitchFamily="2" charset="2"/>
              </a:rPr>
              <a:t>-SEP, </a:t>
            </a:r>
            <a:r>
              <a:rPr lang="de-DE" dirty="0" err="1">
                <a:sym typeface="Wingdings" pitchFamily="2" charset="2"/>
              </a:rPr>
              <a:t>Dev</a:t>
            </a:r>
            <a:r>
              <a:rPr lang="de-DE" dirty="0">
                <a:sym typeface="Wingdings" pitchFamily="2" charset="2"/>
              </a:rPr>
              <a:t>-Meetings </a:t>
            </a:r>
            <a:r>
              <a:rPr lang="de-DE" dirty="0" err="1">
                <a:sym typeface="Wingdings" pitchFamily="2" charset="2"/>
              </a:rPr>
              <a:t>Eclipse</a:t>
            </a:r>
            <a:r>
              <a:rPr lang="de-DE" dirty="0">
                <a:sym typeface="Wingdings" pitchFamily="2" charset="2"/>
              </a:rPr>
              <a:t> (</a:t>
            </a:r>
            <a:r>
              <a:rPr lang="de-DE" dirty="0" err="1">
                <a:sym typeface="Wingdings" pitchFamily="2" charset="2"/>
              </a:rPr>
              <a:t>Irregular</a:t>
            </a:r>
            <a:r>
              <a:rPr lang="de-DE" dirty="0">
                <a:sym typeface="Wingdings" pitchFamily="2" charset="2"/>
              </a:rPr>
              <a:t>) </a:t>
            </a:r>
            <a:endParaRPr lang="de-DE" dirty="0"/>
          </a:p>
          <a:p>
            <a:r>
              <a:rPr lang="de-DE" dirty="0"/>
              <a:t>	</a:t>
            </a:r>
            <a:br>
              <a:rPr lang="de-DE" dirty="0"/>
            </a:br>
            <a:r>
              <a:rPr lang="de-DE" dirty="0"/>
              <a:t>	</a:t>
            </a:r>
            <a:r>
              <a:rPr lang="de-DE" dirty="0">
                <a:sym typeface="Wingdings" pitchFamily="2" charset="2"/>
              </a:rPr>
              <a:t> Overall: </a:t>
            </a:r>
            <a:r>
              <a:rPr lang="de-DE" dirty="0" err="1">
                <a:sym typeface="Wingdings" pitchFamily="2" charset="2"/>
              </a:rPr>
              <a:t>We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kept</a:t>
            </a:r>
            <a:r>
              <a:rPr lang="de-DE" dirty="0">
                <a:sym typeface="Wingdings" pitchFamily="2" charset="2"/>
              </a:rPr>
              <a:t> out </a:t>
            </a:r>
            <a:r>
              <a:rPr lang="de-DE" dirty="0" err="1">
                <a:sym typeface="Wingdings" pitchFamily="2" charset="2"/>
              </a:rPr>
              <a:t>basic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routines</a:t>
            </a:r>
            <a:br>
              <a:rPr lang="de-DE" dirty="0">
                <a:sym typeface="Wingdings" pitchFamily="2" charset="2"/>
              </a:rPr>
            </a:br>
            <a:endParaRPr lang="de-DE" dirty="0">
              <a:sym typeface="Wingdings" pitchFamily="2" charset="2"/>
            </a:endParaRPr>
          </a:p>
          <a:p>
            <a:endParaRPr lang="de-DE" dirty="0">
              <a:sym typeface="Wingdings" pitchFamily="2" charset="2"/>
            </a:endParaRPr>
          </a:p>
          <a:p>
            <a:r>
              <a:rPr lang="de-DE" dirty="0">
                <a:sym typeface="Wingdings" pitchFamily="2" charset="2"/>
              </a:rPr>
              <a:t>@ After </a:t>
            </a:r>
            <a:r>
              <a:rPr lang="de-DE" dirty="0" err="1">
                <a:sym typeface="Wingdings" pitchFamily="2" charset="2"/>
              </a:rPr>
              <a:t>the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flow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appeared</a:t>
            </a:r>
            <a:r>
              <a:rPr lang="de-DE" dirty="0">
                <a:sym typeface="Wingdings" pitchFamily="2" charset="2"/>
              </a:rPr>
              <a:t> @</a:t>
            </a:r>
          </a:p>
          <a:p>
            <a:endParaRPr lang="de-DE" dirty="0"/>
          </a:p>
          <a:p>
            <a:r>
              <a:rPr lang="de-DE" u="sng" dirty="0"/>
              <a:t>- INTERACTIONS</a:t>
            </a:r>
            <a:br>
              <a:rPr lang="de-DE" u="sng" dirty="0"/>
            </a:br>
            <a:r>
              <a:rPr lang="de-DE" u="none" dirty="0">
                <a:sym typeface="Wingdings" pitchFamily="2" charset="2"/>
              </a:rPr>
              <a:t> </a:t>
            </a:r>
            <a:r>
              <a:rPr lang="de-DE" u="none" dirty="0" err="1">
                <a:sym typeface="Wingdings" pitchFamily="2" charset="2"/>
              </a:rPr>
              <a:t>We</a:t>
            </a:r>
            <a:r>
              <a:rPr lang="de-DE" u="none" dirty="0">
                <a:sym typeface="Wingdings" pitchFamily="2" charset="2"/>
              </a:rPr>
              <a:t> in Team (Pair </a:t>
            </a:r>
            <a:r>
              <a:rPr lang="de-DE" u="none" dirty="0" err="1">
                <a:sym typeface="Wingdings" pitchFamily="2" charset="2"/>
              </a:rPr>
              <a:t>Programming</a:t>
            </a:r>
            <a:r>
              <a:rPr lang="de-DE" u="none" dirty="0">
                <a:sym typeface="Wingdings" pitchFamily="2" charset="2"/>
              </a:rPr>
              <a:t>, </a:t>
            </a:r>
            <a:r>
              <a:rPr lang="de-DE" u="none" dirty="0" err="1">
                <a:sym typeface="Wingdings" pitchFamily="2" charset="2"/>
              </a:rPr>
              <a:t>Discord</a:t>
            </a:r>
            <a:r>
              <a:rPr lang="de-DE" u="none" dirty="0">
                <a:sym typeface="Wingdings" pitchFamily="2" charset="2"/>
              </a:rPr>
              <a:t>, Live Coding </a:t>
            </a:r>
            <a:r>
              <a:rPr lang="de-DE" u="none" dirty="0" err="1">
                <a:sym typeface="Wingdings" pitchFamily="2" charset="2"/>
              </a:rPr>
              <a:t>together</a:t>
            </a:r>
            <a:r>
              <a:rPr lang="de-DE" u="none" dirty="0">
                <a:sym typeface="Wingdings" pitchFamily="2" charset="2"/>
              </a:rPr>
              <a:t>)</a:t>
            </a:r>
          </a:p>
          <a:p>
            <a:pPr marL="171450" indent="-171450">
              <a:buFont typeface="Wingdings" pitchFamily="2" charset="2"/>
              <a:buChar char="è"/>
            </a:pPr>
            <a:r>
              <a:rPr lang="de-DE" u="none" dirty="0" err="1">
                <a:sym typeface="Wingdings" pitchFamily="2" charset="2"/>
              </a:rPr>
              <a:t>We</a:t>
            </a:r>
            <a:r>
              <a:rPr lang="de-DE" u="none" dirty="0">
                <a:sym typeface="Wingdings" pitchFamily="2" charset="2"/>
              </a:rPr>
              <a:t> </a:t>
            </a:r>
            <a:r>
              <a:rPr lang="de-DE" u="none" dirty="0" err="1">
                <a:sym typeface="Wingdings" pitchFamily="2" charset="2"/>
              </a:rPr>
              <a:t>with</a:t>
            </a:r>
            <a:r>
              <a:rPr lang="de-DE" u="none" dirty="0">
                <a:sym typeface="Wingdings" pitchFamily="2" charset="2"/>
              </a:rPr>
              <a:t> Johannes in Sprint </a:t>
            </a:r>
            <a:r>
              <a:rPr lang="de-DE" u="none" dirty="0" err="1">
                <a:sym typeface="Wingdings" pitchFamily="2" charset="2"/>
              </a:rPr>
              <a:t>Planning</a:t>
            </a:r>
            <a:r>
              <a:rPr lang="de-DE" u="none" dirty="0">
                <a:sym typeface="Wingdings" pitchFamily="2" charset="2"/>
              </a:rPr>
              <a:t>, Review</a:t>
            </a:r>
          </a:p>
          <a:p>
            <a:pPr marL="171450" indent="-171450">
              <a:buFont typeface="Wingdings" pitchFamily="2" charset="2"/>
              <a:buChar char="è"/>
            </a:pPr>
            <a:r>
              <a:rPr lang="de-DE" u="none" dirty="0">
                <a:sym typeface="Wingdings" pitchFamily="2" charset="2"/>
              </a:rPr>
              <a:t> </a:t>
            </a:r>
            <a:r>
              <a:rPr lang="de-DE" u="none" dirty="0" err="1">
                <a:sym typeface="Wingdings" pitchFamily="2" charset="2"/>
              </a:rPr>
              <a:t>We</a:t>
            </a:r>
            <a:r>
              <a:rPr lang="de-DE" u="none" dirty="0">
                <a:sym typeface="Wingdings" pitchFamily="2" charset="2"/>
              </a:rPr>
              <a:t> </a:t>
            </a:r>
            <a:r>
              <a:rPr lang="de-DE" u="none" dirty="0" err="1">
                <a:sym typeface="Wingdings" pitchFamily="2" charset="2"/>
              </a:rPr>
              <a:t>with</a:t>
            </a:r>
            <a:r>
              <a:rPr lang="de-DE" u="none" dirty="0">
                <a:sym typeface="Wingdings" pitchFamily="2" charset="2"/>
              </a:rPr>
              <a:t> </a:t>
            </a:r>
            <a:r>
              <a:rPr lang="de-DE" u="none" dirty="0" err="1">
                <a:sym typeface="Wingdings" pitchFamily="2" charset="2"/>
              </a:rPr>
              <a:t>other</a:t>
            </a:r>
            <a:r>
              <a:rPr lang="de-DE" u="none" dirty="0">
                <a:sym typeface="Wingdings" pitchFamily="2" charset="2"/>
              </a:rPr>
              <a:t> </a:t>
            </a:r>
            <a:r>
              <a:rPr lang="de-DE" u="none" dirty="0" err="1">
                <a:sym typeface="Wingdings" pitchFamily="2" charset="2"/>
              </a:rPr>
              <a:t>Devs</a:t>
            </a:r>
            <a:r>
              <a:rPr lang="de-DE" u="none" dirty="0">
                <a:sym typeface="Wingdings" pitchFamily="2" charset="2"/>
              </a:rPr>
              <a:t> </a:t>
            </a:r>
            <a:r>
              <a:rPr lang="de-DE" u="none" dirty="0" err="1">
                <a:sym typeface="Wingdings" pitchFamily="2" charset="2"/>
              </a:rPr>
              <a:t>from</a:t>
            </a:r>
            <a:r>
              <a:rPr lang="de-DE" u="none" dirty="0">
                <a:sym typeface="Wingdings" pitchFamily="2" charset="2"/>
              </a:rPr>
              <a:t> Leda in </a:t>
            </a:r>
            <a:r>
              <a:rPr lang="de-DE" u="none" dirty="0" err="1">
                <a:sym typeface="Wingdings" pitchFamily="2" charset="2"/>
              </a:rPr>
              <a:t>Dev</a:t>
            </a:r>
            <a:r>
              <a:rPr lang="de-DE" u="none" dirty="0">
                <a:sym typeface="Wingdings" pitchFamily="2" charset="2"/>
              </a:rPr>
              <a:t> </a:t>
            </a:r>
            <a:r>
              <a:rPr lang="de-DE" u="none" dirty="0" err="1">
                <a:sym typeface="Wingdings" pitchFamily="2" charset="2"/>
              </a:rPr>
              <a:t>Presentation</a:t>
            </a:r>
            <a:r>
              <a:rPr lang="de-DE" u="none" dirty="0">
                <a:sym typeface="Wingdings" pitchFamily="2" charset="2"/>
              </a:rPr>
              <a:t>)</a:t>
            </a:r>
          </a:p>
          <a:p>
            <a:r>
              <a:rPr lang="de-DE" u="none" dirty="0">
                <a:sym typeface="Wingdings" pitchFamily="2" charset="2"/>
              </a:rPr>
              <a:t>		- </a:t>
            </a:r>
            <a:endParaRPr lang="de-DE" u="non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466328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itchFamily="2" charset="2"/>
              <a:buChar char="n"/>
            </a:pPr>
            <a:r>
              <a:rPr lang="de-DE" b="1" dirty="0"/>
              <a:t>The </a:t>
            </a:r>
            <a:r>
              <a:rPr lang="de-DE" b="1" dirty="0" err="1"/>
              <a:t>good</a:t>
            </a:r>
            <a:r>
              <a:rPr lang="de-DE" b="1" dirty="0"/>
              <a:t>:</a:t>
            </a:r>
          </a:p>
          <a:p>
            <a:pPr marL="628650" lvl="1" indent="-171450">
              <a:buFont typeface="Wingdings" pitchFamily="2" charset="2"/>
              <a:buChar char="n"/>
            </a:pPr>
            <a:r>
              <a:rPr lang="de-DE" b="1" dirty="0" err="1"/>
              <a:t>Already</a:t>
            </a:r>
            <a:r>
              <a:rPr lang="de-DE" b="1" dirty="0"/>
              <a:t> in </a:t>
            </a:r>
            <a:r>
              <a:rPr lang="de-DE" b="1" dirty="0" err="1"/>
              <a:t>our</a:t>
            </a:r>
            <a:r>
              <a:rPr lang="de-DE" b="1" dirty="0"/>
              <a:t> </a:t>
            </a:r>
            <a:r>
              <a:rPr lang="de-DE" b="1" dirty="0" err="1"/>
              <a:t>Dev</a:t>
            </a:r>
            <a:r>
              <a:rPr lang="de-DE" b="1" dirty="0"/>
              <a:t>-Environment </a:t>
            </a:r>
          </a:p>
          <a:p>
            <a:pPr marL="628650" lvl="1" indent="-171450">
              <a:buFont typeface="Wingdings" pitchFamily="2" charset="2"/>
              <a:buChar char="n"/>
            </a:pPr>
            <a:r>
              <a:rPr lang="de-DE" b="1" dirty="0"/>
              <a:t>Linking Pull </a:t>
            </a:r>
            <a:r>
              <a:rPr lang="de-DE" b="1" dirty="0" err="1"/>
              <a:t>Requests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Tickets</a:t>
            </a:r>
          </a:p>
          <a:p>
            <a:pPr marL="628650" lvl="1" indent="-171450">
              <a:buFont typeface="Wingdings" pitchFamily="2" charset="2"/>
              <a:buChar char="n"/>
            </a:pPr>
            <a:r>
              <a:rPr lang="de-DE" b="1" dirty="0" err="1"/>
              <a:t>We</a:t>
            </a:r>
            <a:r>
              <a:rPr lang="de-DE" b="1" dirty="0"/>
              <a:t> all </a:t>
            </a:r>
            <a:r>
              <a:rPr lang="de-DE" b="1" dirty="0" err="1"/>
              <a:t>have</a:t>
            </a:r>
            <a:r>
              <a:rPr lang="de-DE" b="1" dirty="0"/>
              <a:t> </a:t>
            </a:r>
            <a:r>
              <a:rPr lang="de-DE" b="1" dirty="0" err="1"/>
              <a:t>already</a:t>
            </a:r>
            <a:r>
              <a:rPr lang="de-DE" b="1" dirty="0"/>
              <a:t> </a:t>
            </a:r>
            <a:r>
              <a:rPr lang="de-DE" b="1" dirty="0" err="1"/>
              <a:t>accounts</a:t>
            </a:r>
            <a:r>
              <a:rPr lang="de-DE" b="1" dirty="0"/>
              <a:t> in GitHub</a:t>
            </a:r>
          </a:p>
          <a:p>
            <a:pPr marL="628650" lvl="1" indent="-171450">
              <a:buFont typeface="Wingdings" pitchFamily="2" charset="2"/>
              <a:buChar char="n"/>
            </a:pPr>
            <a:r>
              <a:rPr lang="de-DE" b="1" dirty="0"/>
              <a:t>Free</a:t>
            </a:r>
            <a:br>
              <a:rPr lang="de-DE" b="1" dirty="0"/>
            </a:br>
            <a:endParaRPr lang="de-DE" b="1" dirty="0"/>
          </a:p>
          <a:p>
            <a:pPr marL="171450" lvl="0" indent="-171450">
              <a:buFont typeface="Wingdings" pitchFamily="2" charset="2"/>
              <a:buChar char="n"/>
            </a:pPr>
            <a:r>
              <a:rPr lang="de-DE" b="1" dirty="0"/>
              <a:t>The </a:t>
            </a:r>
            <a:r>
              <a:rPr lang="de-DE" b="1" dirty="0" err="1"/>
              <a:t>bad</a:t>
            </a:r>
            <a:r>
              <a:rPr lang="de-DE" b="1" dirty="0"/>
              <a:t>:</a:t>
            </a:r>
          </a:p>
          <a:p>
            <a:pPr marL="628650" lvl="1" indent="-171450">
              <a:buFont typeface="Wingdings" pitchFamily="2" charset="2"/>
              <a:buChar char="n"/>
            </a:pPr>
            <a:r>
              <a:rPr lang="de-DE" b="1" dirty="0"/>
              <a:t>Not </a:t>
            </a:r>
            <a:r>
              <a:rPr lang="de-DE" b="1" dirty="0" err="1"/>
              <a:t>tailored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Scrum</a:t>
            </a:r>
            <a:endParaRPr lang="de-DE" b="1" dirty="0"/>
          </a:p>
          <a:p>
            <a:pPr marL="1085850" lvl="2" indent="-171450">
              <a:buFont typeface="Wingdings" pitchFamily="2" charset="2"/>
              <a:buChar char="n"/>
            </a:pPr>
            <a:r>
              <a:rPr lang="de-DE" b="1" dirty="0"/>
              <a:t>E.g. </a:t>
            </a:r>
            <a:r>
              <a:rPr lang="de-DE" b="1" dirty="0" err="1"/>
              <a:t>No</a:t>
            </a:r>
            <a:r>
              <a:rPr lang="de-DE" b="1" dirty="0"/>
              <a:t> explicit Subdivision </a:t>
            </a:r>
            <a:r>
              <a:rPr lang="de-DE" b="1" dirty="0" err="1"/>
              <a:t>from</a:t>
            </a:r>
            <a:r>
              <a:rPr lang="de-DE" b="1" dirty="0"/>
              <a:t> </a:t>
            </a:r>
            <a:r>
              <a:rPr lang="de-DE" b="1" dirty="0" err="1"/>
              <a:t>Epics</a:t>
            </a:r>
            <a:r>
              <a:rPr lang="de-DE" b="1" dirty="0"/>
              <a:t> -&gt; Stories -&gt; Tasks, </a:t>
            </a:r>
          </a:p>
          <a:p>
            <a:pPr marL="2000250" lvl="4" indent="-171450">
              <a:buFont typeface="Wingdings" pitchFamily="2" charset="2"/>
              <a:buChar char="n"/>
            </a:pPr>
            <a:r>
              <a:rPr lang="de-DE" b="1" dirty="0"/>
              <a:t>Solution: See </a:t>
            </a:r>
            <a:r>
              <a:rPr lang="de-DE" b="1" dirty="0" err="1"/>
              <a:t>board</a:t>
            </a:r>
            <a:r>
              <a:rPr lang="de-DE" b="1" dirty="0"/>
              <a:t> (Linking via Labels (</a:t>
            </a:r>
            <a:r>
              <a:rPr lang="de-DE" b="1" dirty="0" err="1"/>
              <a:t>Epics</a:t>
            </a:r>
            <a:r>
              <a:rPr lang="de-DE" b="1" dirty="0"/>
              <a:t>) and Naming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30886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97747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444778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Linked</a:t>
            </a:r>
            <a:r>
              <a:rPr lang="de-DE" dirty="0"/>
              <a:t> Pull </a:t>
            </a:r>
            <a:r>
              <a:rPr lang="de-DE" dirty="0" err="1"/>
              <a:t>request</a:t>
            </a:r>
            <a:r>
              <a:rPr lang="de-DE" dirty="0"/>
              <a:t> =&gt; </a:t>
            </a:r>
            <a:r>
              <a:rPr lang="de-DE" dirty="0" err="1"/>
              <a:t>traceabilty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issues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455382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327040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6796442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746280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 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1537836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Now</a:t>
            </a:r>
            <a:r>
              <a:rPr lang="de-DE" dirty="0"/>
              <a:t> I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on </a:t>
            </a:r>
            <a:r>
              <a:rPr lang="de-DE" dirty="0" err="1"/>
              <a:t>with</a:t>
            </a:r>
            <a:r>
              <a:rPr lang="de-DE" dirty="0"/>
              <a:t> out </a:t>
            </a:r>
            <a:r>
              <a:rPr lang="de-DE" dirty="0" err="1"/>
              <a:t>biggest</a:t>
            </a:r>
            <a:r>
              <a:rPr lang="de-DE" dirty="0"/>
              <a:t> </a:t>
            </a:r>
            <a:r>
              <a:rPr lang="de-DE" dirty="0" err="1"/>
              <a:t>Challange</a:t>
            </a:r>
            <a:r>
              <a:rPr lang="de-DE" dirty="0"/>
              <a:t>:</a:t>
            </a:r>
            <a:br>
              <a:rPr lang="de-DE" dirty="0"/>
            </a:br>
            <a:br>
              <a:rPr lang="de-DE" dirty="0"/>
            </a:br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Complient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Open Source </a:t>
            </a:r>
            <a:r>
              <a:rPr lang="de-DE" dirty="0" err="1"/>
              <a:t>Contribution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developed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Plugin </a:t>
            </a:r>
            <a:r>
              <a:rPr lang="de-DE" dirty="0" err="1"/>
              <a:t>successfully</a:t>
            </a:r>
            <a:r>
              <a:rPr lang="de-DE" dirty="0"/>
              <a:t>.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repository</a:t>
            </a:r>
            <a:r>
              <a:rPr lang="de-DE" dirty="0"/>
              <a:t> in Leda Projects (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runs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Eclipse</a:t>
            </a:r>
            <a:r>
              <a:rPr lang="de-DE" dirty="0"/>
              <a:t> </a:t>
            </a:r>
            <a:r>
              <a:rPr lang="de-DE" dirty="0" err="1"/>
              <a:t>Foundation</a:t>
            </a:r>
            <a:r>
              <a:rPr lang="de-DE" dirty="0"/>
              <a:t>)</a:t>
            </a:r>
            <a:br>
              <a:rPr lang="de-DE" dirty="0"/>
            </a:br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obstacles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: </a:t>
            </a:r>
            <a:br>
              <a:rPr lang="de-DE" dirty="0"/>
            </a:br>
            <a:r>
              <a:rPr lang="de-DE" dirty="0"/>
              <a:t>a) Code Compliance </a:t>
            </a:r>
          </a:p>
          <a:p>
            <a:r>
              <a:rPr lang="de-DE" dirty="0"/>
              <a:t>b) And Legal </a:t>
            </a:r>
            <a:r>
              <a:rPr lang="de-DE" dirty="0" err="1"/>
              <a:t>Complicance</a:t>
            </a:r>
            <a:endParaRPr lang="de-DE" dirty="0"/>
          </a:p>
          <a:p>
            <a:endParaRPr lang="de-DE" dirty="0"/>
          </a:p>
          <a:p>
            <a:r>
              <a:rPr lang="de-DE" dirty="0"/>
              <a:t>I will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in </a:t>
            </a:r>
            <a:r>
              <a:rPr lang="de-DE" dirty="0" err="1"/>
              <a:t>detail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means</a:t>
            </a:r>
            <a:r>
              <a:rPr lang="de-DE" dirty="0"/>
              <a:t>: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252848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b="1" dirty="0"/>
              <a:t>CODE QUALITY: </a:t>
            </a:r>
            <a:r>
              <a:rPr lang="de-DE" dirty="0"/>
              <a:t>Language Best Practices, KISS, </a:t>
            </a:r>
          </a:p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sz="1200" b="1" i="0" dirty="0">
                <a:latin typeface="+mn-lt"/>
                <a:cs typeface="Arial" panose="020B0604020202020204" pitchFamily="34" charset="0"/>
              </a:rPr>
              <a:t>STYLE CONVENTION: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Naming Conventions, </a:t>
            </a:r>
            <a:r>
              <a:rPr lang="de-DE" dirty="0" err="1"/>
              <a:t>Consistent</a:t>
            </a:r>
            <a:r>
              <a:rPr lang="de-DE" dirty="0"/>
              <a:t> </a:t>
            </a:r>
            <a:r>
              <a:rPr lang="de-DE" dirty="0" err="1"/>
              <a:t>Formatting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sz="1200" b="1" i="0" dirty="0">
                <a:latin typeface="+mn-lt"/>
                <a:cs typeface="Arial" panose="020B0604020202020204" pitchFamily="34" charset="0"/>
              </a:rPr>
              <a:t>SECURITY STANDARDS: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Safe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Dependencies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and Libraries, Security Design Patterns</a:t>
            </a:r>
            <a:endParaRPr lang="de-DE" sz="1200" i="1" dirty="0">
              <a:latin typeface="+mn-lt"/>
              <a:cs typeface="Arial" panose="020B0604020202020204" pitchFamily="34" charset="0"/>
            </a:endParaRPr>
          </a:p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sz="1200" b="1" i="0" dirty="0">
                <a:latin typeface="+mn-lt"/>
                <a:cs typeface="Arial" panose="020B0604020202020204" pitchFamily="34" charset="0"/>
              </a:rPr>
              <a:t>MAINTAINABILITY: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Important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because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other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contributors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must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understand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the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logic</a:t>
            </a:r>
            <a:br>
              <a:rPr lang="de-DE" sz="1200" i="1" dirty="0">
                <a:latin typeface="+mn-lt"/>
                <a:cs typeface="Arial" panose="020B0604020202020204" pitchFamily="34" charset="0"/>
              </a:rPr>
            </a:br>
            <a:endParaRPr lang="de-DE" sz="1200" i="1" dirty="0">
              <a:latin typeface="+mn-lt"/>
              <a:cs typeface="Arial" panose="020B0604020202020204" pitchFamily="34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094306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262078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569561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* INCUBATING: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We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learned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that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some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crucial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dependencies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might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not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work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: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Workarond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(e.g. Racer Emulation QEMU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44144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=&gt;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interact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Bosch.IO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619818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30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400785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31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92551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=&gt;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interact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Bosch.IO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69683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 </a:t>
            </a:r>
            <a:r>
              <a:rPr lang="de-DE" dirty="0" err="1"/>
              <a:t>of</a:t>
            </a:r>
            <a:r>
              <a:rPr lang="de-DE" dirty="0"/>
              <a:t> 400+ Projects</a:t>
            </a:r>
          </a:p>
          <a:p>
            <a:endParaRPr lang="de-DE" dirty="0"/>
          </a:p>
          <a:p>
            <a:r>
              <a:rPr lang="de-DE" dirty="0"/>
              <a:t>EXAMPLES: </a:t>
            </a:r>
          </a:p>
          <a:p>
            <a:r>
              <a:rPr lang="de-DE" dirty="0"/>
              <a:t>- Lane-Keeping-Assistent, </a:t>
            </a:r>
          </a:p>
          <a:p>
            <a:r>
              <a:rPr lang="de-DE" dirty="0"/>
              <a:t>-. </a:t>
            </a:r>
            <a:r>
              <a:rPr lang="de-DE" dirty="0" err="1"/>
              <a:t>Collision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, </a:t>
            </a:r>
          </a:p>
          <a:p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Sear-Adjuster</a:t>
            </a:r>
            <a:r>
              <a:rPr lang="de-DE" dirty="0"/>
              <a:t>,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195360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i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735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Problem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internet</a:t>
            </a:r>
            <a:r>
              <a:rPr lang="de-DE" dirty="0"/>
              <a:t>: On </a:t>
            </a:r>
            <a:r>
              <a:rPr lang="de-DE" dirty="0" err="1"/>
              <a:t>field</a:t>
            </a:r>
            <a:r>
              <a:rPr lang="de-DE" dirty="0"/>
              <a:t> (e.g. </a:t>
            </a:r>
            <a:r>
              <a:rPr lang="de-DE" dirty="0" err="1"/>
              <a:t>testing</a:t>
            </a:r>
            <a:r>
              <a:rPr lang="de-DE" dirty="0"/>
              <a:t> outside),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(</a:t>
            </a:r>
            <a:r>
              <a:rPr lang="de-DE" dirty="0" err="1"/>
              <a:t>sufficient</a:t>
            </a:r>
            <a:r>
              <a:rPr lang="de-DE" dirty="0"/>
              <a:t>) </a:t>
            </a:r>
            <a:r>
              <a:rPr lang="de-DE" dirty="0" err="1"/>
              <a:t>internet</a:t>
            </a:r>
            <a:r>
              <a:rPr lang="de-DE" dirty="0"/>
              <a:t> </a:t>
            </a:r>
            <a:r>
              <a:rPr lang="de-DE" dirty="0" err="1"/>
              <a:t>connection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14942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58019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A </a:t>
            </a:r>
            <a:r>
              <a:rPr lang="de-DE" dirty="0" err="1"/>
              <a:t>developer</a:t>
            </a:r>
            <a:r>
              <a:rPr lang="de-DE" dirty="0"/>
              <a:t> (</a:t>
            </a:r>
            <a:r>
              <a:rPr lang="de-DE" dirty="0" err="1"/>
              <a:t>call</a:t>
            </a:r>
            <a:r>
              <a:rPr lang="de-DE" dirty="0"/>
              <a:t> her “Jane“) </a:t>
            </a:r>
            <a:r>
              <a:rPr lang="de-DE" dirty="0" err="1"/>
              <a:t>develops</a:t>
            </a:r>
            <a:r>
              <a:rPr lang="de-DE" dirty="0"/>
              <a:t> a Vehicle </a:t>
            </a:r>
            <a:r>
              <a:rPr lang="de-DE" dirty="0" err="1"/>
              <a:t>Application</a:t>
            </a:r>
            <a:r>
              <a:rPr lang="de-DE" dirty="0"/>
              <a:t> in </a:t>
            </a:r>
            <a:r>
              <a:rPr lang="de-DE" dirty="0" err="1"/>
              <a:t>VSCode</a:t>
            </a:r>
            <a:endParaRPr lang="de-DE" dirty="0"/>
          </a:p>
          <a:p>
            <a:pPr marL="228600" indent="-228600">
              <a:buAutoNum type="arabicPeriod"/>
            </a:pPr>
            <a:r>
              <a:rPr lang="de-DE" dirty="0"/>
              <a:t>In </a:t>
            </a:r>
            <a:r>
              <a:rPr lang="de-DE" dirty="0" err="1"/>
              <a:t>VSCode</a:t>
            </a:r>
            <a:r>
              <a:rPr lang="de-DE" dirty="0"/>
              <a:t>, </a:t>
            </a:r>
            <a:r>
              <a:rPr lang="de-DE" dirty="0" err="1"/>
              <a:t>our</a:t>
            </a:r>
            <a:r>
              <a:rPr lang="de-DE" dirty="0"/>
              <a:t> Plugin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installed</a:t>
            </a:r>
            <a:r>
              <a:rPr lang="de-DE" dirty="0"/>
              <a:t> (</a:t>
            </a:r>
            <a:r>
              <a:rPr lang="de-DE" dirty="0" err="1"/>
              <a:t>see</a:t>
            </a:r>
            <a:r>
              <a:rPr lang="de-DE" dirty="0"/>
              <a:t> „Target“ Symbol)</a:t>
            </a:r>
          </a:p>
          <a:p>
            <a:pPr marL="228600" indent="-228600">
              <a:buAutoNum type="arabicPeriod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simple </a:t>
            </a:r>
            <a:r>
              <a:rPr lang="de-DE" dirty="0" err="1"/>
              <a:t>click</a:t>
            </a:r>
            <a:r>
              <a:rPr lang="de-DE" dirty="0"/>
              <a:t>: </a:t>
            </a:r>
            <a:r>
              <a:rPr lang="de-DE" dirty="0" err="1"/>
              <a:t>Our</a:t>
            </a:r>
            <a:r>
              <a:rPr lang="de-DE" dirty="0"/>
              <a:t> Plugin will </a:t>
            </a:r>
            <a:r>
              <a:rPr lang="de-DE" dirty="0" err="1"/>
              <a:t>trigger</a:t>
            </a:r>
            <a:r>
              <a:rPr lang="de-DE" dirty="0"/>
              <a:t> a </a:t>
            </a:r>
            <a:r>
              <a:rPr lang="de-DE" dirty="0" err="1"/>
              <a:t>local</a:t>
            </a:r>
            <a:r>
              <a:rPr lang="de-DE" dirty="0"/>
              <a:t> Container-</a:t>
            </a:r>
            <a:r>
              <a:rPr lang="de-DE" dirty="0" err="1"/>
              <a:t>build</a:t>
            </a:r>
            <a:r>
              <a:rPr lang="de-DE" dirty="0"/>
              <a:t> via Docker</a:t>
            </a:r>
          </a:p>
          <a:p>
            <a:pPr marL="228600" indent="-228600">
              <a:buAutoNum type="arabicPeriod"/>
            </a:pPr>
            <a:r>
              <a:rPr lang="de-DE" dirty="0" err="1"/>
              <a:t>Then</a:t>
            </a:r>
            <a:r>
              <a:rPr lang="de-DE" dirty="0"/>
              <a:t>, </a:t>
            </a:r>
            <a:r>
              <a:rPr lang="de-DE" dirty="0" err="1"/>
              <a:t>it</a:t>
            </a:r>
            <a:r>
              <a:rPr lang="de-DE" dirty="0"/>
              <a:t> will </a:t>
            </a:r>
            <a:r>
              <a:rPr lang="de-DE" dirty="0" err="1"/>
              <a:t>automatically</a:t>
            </a:r>
            <a:r>
              <a:rPr lang="de-DE" dirty="0"/>
              <a:t> </a:t>
            </a:r>
            <a:r>
              <a:rPr lang="de-DE" dirty="0" err="1"/>
              <a:t>copy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on Vehicle (via </a:t>
            </a:r>
            <a:r>
              <a:rPr lang="de-DE" dirty="0" err="1"/>
              <a:t>local</a:t>
            </a:r>
            <a:r>
              <a:rPr lang="de-DE" dirty="0"/>
              <a:t> network)</a:t>
            </a:r>
          </a:p>
          <a:p>
            <a:pPr marL="228600" indent="-228600">
              <a:buAutoNum type="arabicPeriod"/>
            </a:pPr>
            <a:r>
              <a:rPr lang="de-DE" dirty="0" err="1"/>
              <a:t>Eclipse</a:t>
            </a:r>
            <a:r>
              <a:rPr lang="de-DE" dirty="0"/>
              <a:t> Leda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starts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container</a:t>
            </a:r>
            <a:r>
              <a:rPr lang="de-DE" dirty="0"/>
              <a:t> and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runs</a:t>
            </a:r>
            <a:endParaRPr lang="de-DE" dirty="0"/>
          </a:p>
          <a:p>
            <a:pPr marL="228600" indent="-228600">
              <a:buAutoNum type="arabicPeriod"/>
            </a:pPr>
            <a:r>
              <a:rPr lang="de-DE" dirty="0">
                <a:sym typeface="Wingdings" pitchFamily="2" charset="2"/>
              </a:rPr>
              <a:t> Jane </a:t>
            </a:r>
            <a:r>
              <a:rPr lang="de-DE" dirty="0" err="1">
                <a:sym typeface="Wingdings" pitchFamily="2" charset="2"/>
              </a:rPr>
              <a:t>can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easily</a:t>
            </a:r>
            <a:r>
              <a:rPr lang="de-DE" dirty="0">
                <a:sym typeface="Wingdings" pitchFamily="2" charset="2"/>
              </a:rPr>
              <a:t> alter </a:t>
            </a:r>
            <a:r>
              <a:rPr lang="de-DE" dirty="0" err="1">
                <a:sym typeface="Wingdings" pitchFamily="2" charset="2"/>
              </a:rPr>
              <a:t>some</a:t>
            </a:r>
            <a:r>
              <a:rPr lang="de-DE" dirty="0">
                <a:sym typeface="Wingdings" pitchFamily="2" charset="2"/>
              </a:rPr>
              <a:t> code and </a:t>
            </a:r>
            <a:r>
              <a:rPr lang="de-DE" dirty="0" err="1">
                <a:sym typeface="Wingdings" pitchFamily="2" charset="2"/>
              </a:rPr>
              <a:t>with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one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click</a:t>
            </a:r>
            <a:r>
              <a:rPr lang="de-DE" dirty="0">
                <a:sym typeface="Wingdings" pitchFamily="2" charset="2"/>
              </a:rPr>
              <a:t>, </a:t>
            </a:r>
            <a:r>
              <a:rPr lang="de-DE" dirty="0" err="1">
                <a:sym typeface="Wingdings" pitchFamily="2" charset="2"/>
              </a:rPr>
              <a:t>the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app</a:t>
            </a:r>
            <a:r>
              <a:rPr lang="de-DE" dirty="0">
                <a:sym typeface="Wingdings" pitchFamily="2" charset="2"/>
              </a:rPr>
              <a:t> on </a:t>
            </a:r>
            <a:r>
              <a:rPr lang="de-DE" dirty="0" err="1">
                <a:sym typeface="Wingdings" pitchFamily="2" charset="2"/>
              </a:rPr>
              <a:t>the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vehicle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changes</a:t>
            </a:r>
            <a:r>
              <a:rPr lang="de-DE" dirty="0">
                <a:sym typeface="Wingdings" pitchFamily="2" charset="2"/>
              </a:rPr>
              <a:t> in </a:t>
            </a:r>
            <a:r>
              <a:rPr lang="de-DE" dirty="0" err="1">
                <a:sym typeface="Wingdings" pitchFamily="2" charset="2"/>
              </a:rPr>
              <a:t>seconds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07283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02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5687" y="2078847"/>
            <a:ext cx="8092705" cy="1487313"/>
          </a:xfrm>
        </p:spPr>
        <p:txBody>
          <a:bodyPr anchor="t"/>
          <a:lstStyle>
            <a:lvl1pPr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95687" y="1606876"/>
            <a:ext cx="6400800" cy="471971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295687" y="4439286"/>
            <a:ext cx="2098597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53698" y="4444369"/>
            <a:ext cx="2184476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26415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6"/>
          </p:nvPr>
        </p:nvSpPr>
        <p:spPr>
          <a:xfrm>
            <a:off x="457200" y="1243691"/>
            <a:ext cx="8229600" cy="305737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262A3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3582BE0-97CE-412F-80F1-16DC6BED178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544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1" name="Tabellenplatzhalter 10"/>
          <p:cNvSpPr>
            <a:spLocks noGrp="1"/>
          </p:cNvSpPr>
          <p:nvPr>
            <p:ph type="tbl" sz="quarter" idx="16"/>
          </p:nvPr>
        </p:nvSpPr>
        <p:spPr>
          <a:xfrm>
            <a:off x="457200" y="1597677"/>
            <a:ext cx="8234363" cy="269293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Tabelle durch Klicken auf Symbol hinzufügen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41828"/>
            <a:ext cx="8229600" cy="36185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0321171-B06E-4659-9CF5-7D6E520FDC1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18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457200" y="1229028"/>
            <a:ext cx="8229600" cy="306122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Diagramm durch Klicken auf Symbol hinzufügen</a:t>
            </a:r>
          </a:p>
        </p:txBody>
      </p:sp>
      <p:cxnSp>
        <p:nvCxnSpPr>
          <p:cNvPr id="16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D98C2DD5-50CB-445D-B765-8AD2D4C5531F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304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39624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457200" y="1181092"/>
            <a:ext cx="3962400" cy="308610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Diagramm durch Klicken auf Symbol hinzufügen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20"/>
          </p:nvPr>
        </p:nvSpPr>
        <p:spPr>
          <a:xfrm>
            <a:off x="4714875" y="4368811"/>
            <a:ext cx="39624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Diagrammplatzhalter 7"/>
          <p:cNvSpPr>
            <a:spLocks noGrp="1"/>
          </p:cNvSpPr>
          <p:nvPr>
            <p:ph type="chart" sz="quarter" idx="21"/>
          </p:nvPr>
        </p:nvSpPr>
        <p:spPr>
          <a:xfrm>
            <a:off x="4714875" y="1181092"/>
            <a:ext cx="3962400" cy="308610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1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Diagramm durch Klicken auf Symbol hinzufügen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64035955-D4DF-4360-912A-517416A0AD74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159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72533"/>
            <a:ext cx="2692400" cy="999067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503680"/>
            <a:ext cx="2692400" cy="319532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Bildplatzhalter 18"/>
          <p:cNvSpPr>
            <a:spLocks noGrp="1"/>
          </p:cNvSpPr>
          <p:nvPr>
            <p:ph type="pic" sz="quarter" idx="16"/>
          </p:nvPr>
        </p:nvSpPr>
        <p:spPr>
          <a:xfrm>
            <a:off x="3352800" y="762000"/>
            <a:ext cx="5791200" cy="3489344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9"/>
          </p:nvPr>
        </p:nvSpPr>
        <p:spPr>
          <a:xfrm>
            <a:off x="3352800" y="4368811"/>
            <a:ext cx="5334000" cy="33019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01A9B2D6-5EFE-4937-AE57-083B7F8CA155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180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28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1951927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3501688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>
            <a:off x="442971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rgbClr val="FF5451"/>
                  </a:solidFill>
                </a:ln>
                <a:solidFill>
                  <a:srgbClr val="FF545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13728" y="1066801"/>
            <a:ext cx="3562911" cy="350998"/>
          </a:xfrm>
        </p:spPr>
        <p:txBody>
          <a:bodyPr anchor="b">
            <a:no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-1" y="0"/>
            <a:ext cx="61150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113728" y="1447164"/>
            <a:ext cx="3562911" cy="2201545"/>
          </a:xfrm>
        </p:spPr>
        <p:txBody>
          <a:bodyPr anchor="t"/>
          <a:lstStyle>
            <a:lvl1pPr algn="r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419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 flipH="1">
            <a:off x="-14439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 flipH="1">
            <a:off x="-1443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1878" y="1066801"/>
            <a:ext cx="3562911" cy="350998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2711450" y="0"/>
            <a:ext cx="64325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1878" y="1447164"/>
            <a:ext cx="3562911" cy="2201545"/>
          </a:xfrm>
        </p:spPr>
        <p:txBody>
          <a:bodyPr anchor="t"/>
          <a:lstStyle>
            <a:lvl1pPr algn="l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8712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0"/>
            <a:ext cx="3314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588" y="2078847"/>
            <a:ext cx="6400800" cy="1487313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262A3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7587" y="1740092"/>
            <a:ext cx="6400800" cy="338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262A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5731459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06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(formatfü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/>
          <p:cNvSpPr>
            <a:spLocks noGrp="1"/>
          </p:cNvSpPr>
          <p:nvPr>
            <p:ph type="pic" sz="quarter" idx="15"/>
          </p:nvPr>
        </p:nvSpPr>
        <p:spPr>
          <a:xfrm>
            <a:off x="8468" y="8468"/>
            <a:ext cx="9135532" cy="5135032"/>
          </a:xfrm>
        </p:spPr>
        <p:txBody>
          <a:bodyPr rtlCol="0">
            <a:normAutofit/>
          </a:bodyPr>
          <a:lstStyle/>
          <a:p>
            <a:pPr lv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410379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28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3664649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4"/>
            <a:ext cx="8234363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25940"/>
            <a:ext cx="8234363" cy="377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043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316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ohne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223492"/>
            <a:ext cx="8234363" cy="3379199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232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2 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3"/>
            <a:ext cx="395224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4" hasCustomPrompt="1"/>
          </p:nvPr>
        </p:nvSpPr>
        <p:spPr>
          <a:xfrm>
            <a:off x="4724400" y="1617133"/>
            <a:ext cx="396240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95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11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063625"/>
            <a:ext cx="8229600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SUBHEADLINE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84" r:id="rId2"/>
    <p:sldLayoutId id="2147483885" r:id="rId3"/>
    <p:sldLayoutId id="2147483870" r:id="rId4"/>
    <p:sldLayoutId id="2147483877" r:id="rId5"/>
    <p:sldLayoutId id="2147483879" r:id="rId6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9"/>
          <p:cNvCxnSpPr/>
          <p:nvPr userDrawn="1"/>
        </p:nvCxnSpPr>
        <p:spPr>
          <a:xfrm>
            <a:off x="0" y="155575"/>
            <a:ext cx="457200" cy="0"/>
          </a:xfrm>
          <a:prstGeom prst="line">
            <a:avLst/>
          </a:prstGeom>
          <a:ln w="3175" cmpd="sng">
            <a:solidFill>
              <a:srgbClr val="262A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>
          <a:xfrm>
            <a:off x="457200" y="22671"/>
            <a:ext cx="700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Titel der Präsentation</a:t>
            </a:r>
            <a:r>
              <a:rPr lang="de-DE" sz="1200" b="1" baseline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de-DE" sz="1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Untertitel</a:t>
            </a:r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1154545" y="4837382"/>
            <a:ext cx="6785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Einrichtungsname</a:t>
            </a:r>
          </a:p>
        </p:txBody>
      </p:sp>
    </p:spTree>
    <p:extLst>
      <p:ext uri="{BB962C8B-B14F-4D97-AF65-F5344CB8AC3E}">
        <p14:creationId xmlns:p14="http://schemas.microsoft.com/office/powerpoint/2010/main" val="339280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82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8" r:id="rId8"/>
    <p:sldLayoutId id="2147483887" r:id="rId9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9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12" Type="http://schemas.openxmlformats.org/officeDocument/2006/relationships/image" Target="../media/image36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jpeg"/><Relationship Id="rId11" Type="http://schemas.openxmlformats.org/officeDocument/2006/relationships/image" Target="../media/image35.png"/><Relationship Id="rId5" Type="http://schemas.openxmlformats.org/officeDocument/2006/relationships/image" Target="../media/image16.svg"/><Relationship Id="rId10" Type="http://schemas.openxmlformats.org/officeDocument/2006/relationships/image" Target="../media/image34.svg"/><Relationship Id="rId4" Type="http://schemas.openxmlformats.org/officeDocument/2006/relationships/image" Target="../media/image15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5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5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5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jpe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ftware-engineering-project-org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static.wixstatic.com/media/fffeb7_1fe7b9d7f11248f8a592fe28c9ea3710~mv2.png/v1/fill/w_956,h_250,al_c,lg_1,q_85,enc_auto/ms-teams-logo.png" TargetMode="External"/><Relationship Id="rId3" Type="http://schemas.openxmlformats.org/officeDocument/2006/relationships/hyperlink" Target="https://upload.wikimedia.org/wikipedia/commons/thumb/7/79/Eclipse_Foundation_Logo.svg/1200px-Eclipse_Foundation_Logo.svg.png" TargetMode="External"/><Relationship Id="rId7" Type="http://schemas.openxmlformats.org/officeDocument/2006/relationships/hyperlink" Target="https://assets-global.website-files.com/6257adef93867e50d84d30e2/636e0b52aa9e99b832574a53_full_logo_blurple_RGB.png" TargetMode="External"/><Relationship Id="rId12" Type="http://schemas.openxmlformats.org/officeDocument/2006/relationships/hyperlink" Target="https://upload.wikimedia.org/wikipedia/commons/thumb/4/45/Qemu_logo.svg/2560px-Qemu_logo.svg.png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7.pngwing.com/pngs/991/165/png-transparent-docker-hd-logo-thumbnail.png" TargetMode="External"/><Relationship Id="rId11" Type="http://schemas.openxmlformats.org/officeDocument/2006/relationships/hyperlink" Target="https://upload.wikimedia.org/wikipedia/commons/thumb/3/3e/Diagrams.net_Logo.svg/2048px-Diagrams.net_Logo.svg.png" TargetMode="External"/><Relationship Id="rId5" Type="http://schemas.openxmlformats.org/officeDocument/2006/relationships/hyperlink" Target="https://upload.wikimedia.org/wikipedia/commons/thumb/9/9a/Visual_Studio_Code_1.35_icon.svg/2048px-Visual_Studio_Code_1.35_icon.svg.png" TargetMode="External"/><Relationship Id="rId10" Type="http://schemas.openxmlformats.org/officeDocument/2006/relationships/hyperlink" Target="https://1000logos.net/wp-content/uploads/2021/05/GitHub-logo.png" TargetMode="External"/><Relationship Id="rId4" Type="http://schemas.openxmlformats.org/officeDocument/2006/relationships/hyperlink" Target="https://projects.eclipse.org/sites/default/files/logo_02_rgb.png" TargetMode="External"/><Relationship Id="rId9" Type="http://schemas.openxmlformats.org/officeDocument/2006/relationships/hyperlink" Target="https://upload.wikimedia.org/wikipedia/commons/thumb/8/88/Atlassian_Confluence_2017_logo.svg/2560px-Atlassian_Confluence_2017_logo.svg.p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jpe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VSCode Plugin Development </a:t>
            </a:r>
            <a:r>
              <a:rPr lang="de-DE" altLang="de-DE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Automotive App Deployment </a:t>
            </a:r>
          </a:p>
        </p:txBody>
      </p:sp>
      <p:sp>
        <p:nvSpPr>
          <p:cNvPr id="17411" name="Untertitel 2"/>
          <p:cNvSpPr>
            <a:spLocks noGrp="1"/>
          </p:cNvSpPr>
          <p:nvPr>
            <p:ph type="subTitle" idx="1"/>
          </p:nvPr>
        </p:nvSpPr>
        <p:spPr>
          <a:xfrm>
            <a:off x="295274" y="1606550"/>
            <a:ext cx="7332746" cy="473075"/>
          </a:xfrm>
        </p:spPr>
        <p:txBody>
          <a:bodyPr/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Software Engineering Project – Team Bosch.IO</a:t>
            </a:r>
          </a:p>
        </p:txBody>
      </p:sp>
      <p:sp>
        <p:nvSpPr>
          <p:cNvPr id="17414" name="Inhaltsplatzhalter 3"/>
          <p:cNvSpPr>
            <a:spLocks noGrp="1"/>
          </p:cNvSpPr>
          <p:nvPr>
            <p:ph sz="half" idx="4294967295"/>
          </p:nvPr>
        </p:nvSpPr>
        <p:spPr>
          <a:xfrm>
            <a:off x="295275" y="3600450"/>
            <a:ext cx="7332746" cy="517525"/>
          </a:xfrm>
        </p:spPr>
        <p:txBody>
          <a:bodyPr/>
          <a:lstStyle/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Leipzig, 28.09.2023</a:t>
            </a:r>
          </a:p>
          <a:p>
            <a:pPr marL="0" indent="0" eaLnBrk="1" hangingPunct="1"/>
            <a:b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Maximilian Nerlich, Carlo Pötter, Martin Hoffmann &amp; Leonardo d‘Angelico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>
            <a:extLst>
              <a:ext uri="{FF2B5EF4-FFF2-40B4-BE49-F238E27FC236}">
                <a16:creationId xmlns:a16="http://schemas.microsoft.com/office/drawing/2014/main" id="{3A5B2014-A4CB-5437-71A3-F0BFC72193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3007">
            <a:off x="4395460" y="1320663"/>
            <a:ext cx="4104067" cy="2486381"/>
          </a:xfrm>
          <a:prstGeom prst="rect">
            <a:avLst/>
          </a:prstGeom>
        </p:spPr>
      </p:pic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FOR GOOD MEASURE: THE “TRADITIONAL“ PROCESS</a:t>
            </a:r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BC642DC-4027-4785-8EC1-7265DE27C53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el 6">
            <a:extLst>
              <a:ext uri="{FF2B5EF4-FFF2-40B4-BE49-F238E27FC236}">
                <a16:creationId xmlns:a16="http://schemas.microsoft.com/office/drawing/2014/main" id="{0DB191D3-442F-FCD9-74DE-E96914250E83}"/>
              </a:ext>
            </a:extLst>
          </p:cNvPr>
          <p:cNvSpPr txBox="1">
            <a:spLocks/>
          </p:cNvSpPr>
          <p:nvPr/>
        </p:nvSpPr>
        <p:spPr>
          <a:xfrm>
            <a:off x="-269881" y="-5519349"/>
            <a:ext cx="9365896" cy="806394"/>
          </a:xfrm>
          <a:prstGeom prst="rect">
            <a:avLst/>
          </a:prstGeom>
        </p:spPr>
        <p:txBody>
          <a:bodyPr/>
          <a:lstStyle>
            <a:lvl1pPr algn="l" defTabSz="822716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sz="1800" b="0" i="0" u="none" kern="1200">
                <a:solidFill>
                  <a:schemeClr val="tx1"/>
                </a:solidFill>
                <a:latin typeface="Bosch Office Sans" pitchFamily="2" charset="0"/>
                <a:ea typeface="+mj-ea"/>
                <a:cs typeface="+mj-cs"/>
              </a:defRPr>
            </a:lvl1pPr>
          </a:lstStyle>
          <a:p>
            <a:r>
              <a:rPr lang="en-US" sz="4446"/>
              <a:t>Development Flow Today</a:t>
            </a:r>
          </a:p>
        </p:txBody>
      </p:sp>
      <p:sp>
        <p:nvSpPr>
          <p:cNvPr id="4" name="Rectangle: Rounded Corners 20">
            <a:extLst>
              <a:ext uri="{FF2B5EF4-FFF2-40B4-BE49-F238E27FC236}">
                <a16:creationId xmlns:a16="http://schemas.microsoft.com/office/drawing/2014/main" id="{0FEDFF09-8AC9-569A-595E-A871430BEE6F}"/>
              </a:ext>
            </a:extLst>
          </p:cNvPr>
          <p:cNvSpPr/>
          <p:nvPr/>
        </p:nvSpPr>
        <p:spPr>
          <a:xfrm>
            <a:off x="5457647" y="1666635"/>
            <a:ext cx="2932065" cy="2049944"/>
          </a:xfrm>
          <a:prstGeom prst="roundRect">
            <a:avLst/>
          </a:prstGeom>
          <a:solidFill>
            <a:schemeClr val="bg1">
              <a:lumMod val="50000"/>
              <a:alpha val="85927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defTabSz="1016264"/>
            <a:endParaRPr lang="en-US" sz="2001" kern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" name="Rectangle: Rounded Corners 21">
            <a:extLst>
              <a:ext uri="{FF2B5EF4-FFF2-40B4-BE49-F238E27FC236}">
                <a16:creationId xmlns:a16="http://schemas.microsoft.com/office/drawing/2014/main" id="{76B4A1A7-8914-60DB-82BF-8A74C935E99B}"/>
              </a:ext>
            </a:extLst>
          </p:cNvPr>
          <p:cNvSpPr/>
          <p:nvPr/>
        </p:nvSpPr>
        <p:spPr>
          <a:xfrm>
            <a:off x="5461430" y="1703027"/>
            <a:ext cx="2918607" cy="1406347"/>
          </a:xfrm>
          <a:prstGeom prst="roundRect">
            <a:avLst/>
          </a:prstGeom>
          <a:solidFill>
            <a:srgbClr val="89B383">
              <a:alpha val="53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latin typeface="Bosch Office San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51EF51-568C-61FD-0496-937D06D6BEB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83199" y="2625421"/>
            <a:ext cx="1522768" cy="1522768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CF486710-EA42-F697-1FB6-38B63AFD92E0}"/>
              </a:ext>
            </a:extLst>
          </p:cNvPr>
          <p:cNvSpPr txBox="1"/>
          <p:nvPr/>
        </p:nvSpPr>
        <p:spPr>
          <a:xfrm>
            <a:off x="7497940" y="-4164462"/>
            <a:ext cx="886781" cy="400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MQTT</a:t>
            </a:r>
          </a:p>
        </p:txBody>
      </p:sp>
      <p:cxnSp>
        <p:nvCxnSpPr>
          <p:cNvPr id="23" name="Gekrümmte Verbindung 22">
            <a:extLst>
              <a:ext uri="{FF2B5EF4-FFF2-40B4-BE49-F238E27FC236}">
                <a16:creationId xmlns:a16="http://schemas.microsoft.com/office/drawing/2014/main" id="{5152DB39-0FCF-9C5A-9C77-2E73D52C5047}"/>
              </a:ext>
            </a:extLst>
          </p:cNvPr>
          <p:cNvCxnSpPr>
            <a:cxnSpLocks/>
          </p:cNvCxnSpPr>
          <p:nvPr/>
        </p:nvCxnSpPr>
        <p:spPr>
          <a:xfrm flipV="1">
            <a:off x="1226072" y="3426013"/>
            <a:ext cx="4847452" cy="636321"/>
          </a:xfrm>
          <a:prstGeom prst="curvedConnector3">
            <a:avLst>
              <a:gd name="adj1" fmla="val 89119"/>
            </a:avLst>
          </a:prstGeom>
          <a:ln w="60325">
            <a:solidFill>
              <a:schemeClr val="tx1"/>
            </a:solidFill>
            <a:prstDash val="sysDot"/>
            <a:headEnd type="none"/>
            <a:tailEnd type="triangle"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93228ECA-0086-B6F6-5E6E-8B0DADCFDF1E}"/>
              </a:ext>
            </a:extLst>
          </p:cNvPr>
          <p:cNvSpPr txBox="1"/>
          <p:nvPr/>
        </p:nvSpPr>
        <p:spPr>
          <a:xfrm>
            <a:off x="5968744" y="-4771610"/>
            <a:ext cx="3959738" cy="400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1">
                <a:latin typeface="Poppins" pitchFamily="2" charset="77"/>
                <a:cs typeface="Poppins" pitchFamily="2" charset="77"/>
              </a:rPr>
              <a:t>5. Download container image</a:t>
            </a:r>
          </a:p>
        </p:txBody>
      </p:sp>
      <p:cxnSp>
        <p:nvCxnSpPr>
          <p:cNvPr id="26" name="Gewinkelte Verbindung 25">
            <a:extLst>
              <a:ext uri="{FF2B5EF4-FFF2-40B4-BE49-F238E27FC236}">
                <a16:creationId xmlns:a16="http://schemas.microsoft.com/office/drawing/2014/main" id="{54CB368E-B625-7395-0C53-C4D9531EFEAF}"/>
              </a:ext>
            </a:extLst>
          </p:cNvPr>
          <p:cNvCxnSpPr>
            <a:cxnSpLocks/>
          </p:cNvCxnSpPr>
          <p:nvPr/>
        </p:nvCxnSpPr>
        <p:spPr>
          <a:xfrm rot="10800000">
            <a:off x="753789" y="-2141810"/>
            <a:ext cx="2065461" cy="1256448"/>
          </a:xfrm>
          <a:prstGeom prst="bentConnector2">
            <a:avLst/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7DCDC7D5-D835-0E09-C22A-660BD5466F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835" y="2642048"/>
            <a:ext cx="636666" cy="628177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4ED4D85-B5F1-DA5F-B27E-D2012AB07F54}"/>
              </a:ext>
            </a:extLst>
          </p:cNvPr>
          <p:cNvSpPr txBox="1"/>
          <p:nvPr/>
        </p:nvSpPr>
        <p:spPr>
          <a:xfrm>
            <a:off x="-196373" y="2744732"/>
            <a:ext cx="2020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1. </a:t>
            </a:r>
            <a:r>
              <a:rPr lang="en-US" sz="14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develop </a:t>
            </a:r>
            <a:br>
              <a:rPr lang="en-US" sz="14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</a:br>
            <a:r>
              <a:rPr lang="en-US" sz="14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in-vehicle-app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A9998928-BF4C-997F-C6F2-8803BE74803C}"/>
              </a:ext>
            </a:extLst>
          </p:cNvPr>
          <p:cNvSpPr txBox="1"/>
          <p:nvPr/>
        </p:nvSpPr>
        <p:spPr>
          <a:xfrm>
            <a:off x="134030" y="1984436"/>
            <a:ext cx="1810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2. </a:t>
            </a:r>
            <a:r>
              <a:rPr lang="en-US" sz="16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push code</a:t>
            </a:r>
          </a:p>
        </p:txBody>
      </p:sp>
      <p:cxnSp>
        <p:nvCxnSpPr>
          <p:cNvPr id="33" name="Gekrümmte Verbindung 32">
            <a:extLst>
              <a:ext uri="{FF2B5EF4-FFF2-40B4-BE49-F238E27FC236}">
                <a16:creationId xmlns:a16="http://schemas.microsoft.com/office/drawing/2014/main" id="{9E1B62DB-679F-85E5-09C0-A543C41DB465}"/>
              </a:ext>
            </a:extLst>
          </p:cNvPr>
          <p:cNvCxnSpPr>
            <a:cxnSpLocks/>
          </p:cNvCxnSpPr>
          <p:nvPr/>
        </p:nvCxnSpPr>
        <p:spPr>
          <a:xfrm flipV="1">
            <a:off x="1740879" y="-4427223"/>
            <a:ext cx="2756645" cy="1126000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krümmte Verbindung 33">
            <a:extLst>
              <a:ext uri="{FF2B5EF4-FFF2-40B4-BE49-F238E27FC236}">
                <a16:creationId xmlns:a16="http://schemas.microsoft.com/office/drawing/2014/main" id="{D89E1018-E1AA-E585-51B1-9CE2DAFFE5AC}"/>
              </a:ext>
            </a:extLst>
          </p:cNvPr>
          <p:cNvCxnSpPr>
            <a:cxnSpLocks/>
            <a:endCxn id="31" idx="5"/>
          </p:cNvCxnSpPr>
          <p:nvPr/>
        </p:nvCxnSpPr>
        <p:spPr>
          <a:xfrm rot="5400000" flipH="1" flipV="1">
            <a:off x="6923061" y="2632996"/>
            <a:ext cx="950666" cy="255898"/>
          </a:xfrm>
          <a:prstGeom prst="curvedConnector4">
            <a:avLst>
              <a:gd name="adj1" fmla="val 19209"/>
              <a:gd name="adj2" fmla="val 189332"/>
            </a:avLst>
          </a:prstGeom>
          <a:ln w="60325">
            <a:solidFill>
              <a:schemeClr val="tx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0603FF7C-DA70-6E00-684A-BD2FFEF7AB99}"/>
              </a:ext>
            </a:extLst>
          </p:cNvPr>
          <p:cNvSpPr txBox="1"/>
          <p:nvPr/>
        </p:nvSpPr>
        <p:spPr>
          <a:xfrm>
            <a:off x="7802569" y="2271465"/>
            <a:ext cx="1234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6. </a:t>
            </a:r>
            <a:r>
              <a:rPr lang="en-US" sz="16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start container</a:t>
            </a:r>
          </a:p>
        </p:txBody>
      </p:sp>
      <p:pic>
        <p:nvPicPr>
          <p:cNvPr id="21509" name="Grafik 21508" descr="Frau Silhouette">
            <a:extLst>
              <a:ext uri="{FF2B5EF4-FFF2-40B4-BE49-F238E27FC236}">
                <a16:creationId xmlns:a16="http://schemas.microsoft.com/office/drawing/2014/main" id="{B4F6BB9F-88DB-1126-8E7A-90D8FF4F1A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230" y="3224018"/>
            <a:ext cx="1429335" cy="1429335"/>
          </a:xfrm>
          <a:prstGeom prst="rect">
            <a:avLst/>
          </a:prstGeom>
        </p:spPr>
      </p:pic>
      <p:cxnSp>
        <p:nvCxnSpPr>
          <p:cNvPr id="21510" name="Gekrümmte Verbindung 21509">
            <a:extLst>
              <a:ext uri="{FF2B5EF4-FFF2-40B4-BE49-F238E27FC236}">
                <a16:creationId xmlns:a16="http://schemas.microsoft.com/office/drawing/2014/main" id="{0DE61AEC-F257-13E1-7BD7-6C0828754782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1226072" y="3270225"/>
            <a:ext cx="675096" cy="641818"/>
          </a:xfrm>
          <a:prstGeom prst="curvedConnector2">
            <a:avLst/>
          </a:prstGeom>
          <a:ln w="63500">
            <a:solidFill>
              <a:schemeClr val="tx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14" name="Gekrümmte Verbindung 21513">
            <a:extLst>
              <a:ext uri="{FF2B5EF4-FFF2-40B4-BE49-F238E27FC236}">
                <a16:creationId xmlns:a16="http://schemas.microsoft.com/office/drawing/2014/main" id="{14E3E8DE-2E85-5AD1-E0D0-35EAA86F7BAE}"/>
              </a:ext>
            </a:extLst>
          </p:cNvPr>
          <p:cNvCxnSpPr>
            <a:cxnSpLocks/>
            <a:endCxn id="9" idx="1"/>
          </p:cNvCxnSpPr>
          <p:nvPr/>
        </p:nvCxnSpPr>
        <p:spPr>
          <a:xfrm rot="5400000" flipH="1" flipV="1">
            <a:off x="1535634" y="2025121"/>
            <a:ext cx="878292" cy="356726"/>
          </a:xfrm>
          <a:prstGeom prst="curvedConnector2">
            <a:avLst/>
          </a:prstGeom>
          <a:ln w="63500">
            <a:solidFill>
              <a:schemeClr val="tx1"/>
            </a:solidFill>
            <a:prstDash val="sysDot"/>
            <a:headEnd type="none"/>
            <a:tailEnd type="triangle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353244CB-7212-04C8-78EE-DC874D5ACD0F}"/>
              </a:ext>
            </a:extLst>
          </p:cNvPr>
          <p:cNvSpPr txBox="1"/>
          <p:nvPr/>
        </p:nvSpPr>
        <p:spPr>
          <a:xfrm>
            <a:off x="3328190" y="4126506"/>
            <a:ext cx="1810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4. </a:t>
            </a:r>
            <a:r>
              <a:rPr lang="en-US" sz="16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manual alter config (SSH)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D62D24E-F894-0E4B-5FC6-C7562E932FEB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6D440E4-9DBA-95D4-B9AB-F07084E5DCAA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1" name="Würfel 30">
            <a:extLst>
              <a:ext uri="{FF2B5EF4-FFF2-40B4-BE49-F238E27FC236}">
                <a16:creationId xmlns:a16="http://schemas.microsoft.com/office/drawing/2014/main" id="{E9CD35DB-705B-B19A-6D6C-2E933ACB3FDB}"/>
              </a:ext>
            </a:extLst>
          </p:cNvPr>
          <p:cNvSpPr/>
          <p:nvPr/>
        </p:nvSpPr>
        <p:spPr>
          <a:xfrm>
            <a:off x="6270886" y="1934343"/>
            <a:ext cx="1255457" cy="936717"/>
          </a:xfrm>
          <a:prstGeom prst="cube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 err="1">
                <a:solidFill>
                  <a:srgbClr val="262A31"/>
                </a:solidFill>
              </a:rPr>
              <a:t>vehicle</a:t>
            </a:r>
            <a:br>
              <a:rPr lang="de-DE" sz="1600" b="1" dirty="0">
                <a:solidFill>
                  <a:srgbClr val="262A31"/>
                </a:solidFill>
              </a:rPr>
            </a:br>
            <a:r>
              <a:rPr lang="de-DE" sz="1600" b="1" dirty="0" err="1">
                <a:solidFill>
                  <a:srgbClr val="262A31"/>
                </a:solidFill>
              </a:rPr>
              <a:t>app</a:t>
            </a:r>
            <a:endParaRPr lang="de-DE" b="1" dirty="0">
              <a:solidFill>
                <a:srgbClr val="262A3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13AB0CC-9732-2FE4-43EC-9584ECB57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3143" y="1473619"/>
            <a:ext cx="581437" cy="581437"/>
          </a:xfrm>
          <a:prstGeom prst="rect">
            <a:avLst/>
          </a:prstGeom>
          <a:effectLst/>
        </p:spPr>
      </p:pic>
      <p:cxnSp>
        <p:nvCxnSpPr>
          <p:cNvPr id="11" name="Gekrümmte Verbindung 10">
            <a:extLst>
              <a:ext uri="{FF2B5EF4-FFF2-40B4-BE49-F238E27FC236}">
                <a16:creationId xmlns:a16="http://schemas.microsoft.com/office/drawing/2014/main" id="{9F02B299-95EB-2BA8-1B8A-0201AD73EF59}"/>
              </a:ext>
            </a:extLst>
          </p:cNvPr>
          <p:cNvCxnSpPr>
            <a:cxnSpLocks/>
          </p:cNvCxnSpPr>
          <p:nvPr/>
        </p:nvCxnSpPr>
        <p:spPr>
          <a:xfrm flipH="1" flipV="1">
            <a:off x="2418207" y="1473619"/>
            <a:ext cx="290718" cy="290719"/>
          </a:xfrm>
          <a:prstGeom prst="curvedConnector4">
            <a:avLst>
              <a:gd name="adj1" fmla="val -78633"/>
              <a:gd name="adj2" fmla="val 178633"/>
            </a:avLst>
          </a:prstGeom>
          <a:ln w="63500">
            <a:solidFill>
              <a:schemeClr val="tx1"/>
            </a:solidFill>
            <a:prstDash val="sysDot"/>
            <a:headEnd type="none"/>
            <a:tailEnd type="triangle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krümmte Verbindung 23">
            <a:extLst>
              <a:ext uri="{FF2B5EF4-FFF2-40B4-BE49-F238E27FC236}">
                <a16:creationId xmlns:a16="http://schemas.microsoft.com/office/drawing/2014/main" id="{C8FF4102-0B88-D2FD-2444-DE3F0228E5B8}"/>
              </a:ext>
            </a:extLst>
          </p:cNvPr>
          <p:cNvCxnSpPr>
            <a:cxnSpLocks/>
          </p:cNvCxnSpPr>
          <p:nvPr/>
        </p:nvCxnSpPr>
        <p:spPr>
          <a:xfrm>
            <a:off x="2596497" y="1920532"/>
            <a:ext cx="3594765" cy="1289228"/>
          </a:xfrm>
          <a:prstGeom prst="curvedConnector3">
            <a:avLst>
              <a:gd name="adj1" fmla="val 50000"/>
            </a:avLst>
          </a:prstGeom>
          <a:ln w="60325">
            <a:solidFill>
              <a:schemeClr val="tx1"/>
            </a:solidFill>
            <a:prstDash val="sysDot"/>
            <a:headEnd type="none"/>
            <a:tailEnd type="triangle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BD14D112-5652-7B70-7078-D6B58CB63AAE}"/>
              </a:ext>
            </a:extLst>
          </p:cNvPr>
          <p:cNvSpPr txBox="1"/>
          <p:nvPr/>
        </p:nvSpPr>
        <p:spPr>
          <a:xfrm>
            <a:off x="2793099" y="1242169"/>
            <a:ext cx="4023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3. </a:t>
            </a:r>
            <a:r>
              <a:rPr lang="en-US" sz="16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GitHub Actions pipeline (remote)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31C32048-68BC-6E57-0B3D-920315F0F5F7}"/>
              </a:ext>
            </a:extLst>
          </p:cNvPr>
          <p:cNvSpPr txBox="1"/>
          <p:nvPr/>
        </p:nvSpPr>
        <p:spPr>
          <a:xfrm>
            <a:off x="2583768" y="2237891"/>
            <a:ext cx="1810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5. </a:t>
            </a:r>
            <a:r>
              <a:rPr lang="en-US" sz="16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pull image (from remote)</a:t>
            </a:r>
          </a:p>
        </p:txBody>
      </p:sp>
    </p:spTree>
    <p:extLst>
      <p:ext uri="{BB962C8B-B14F-4D97-AF65-F5344CB8AC3E}">
        <p14:creationId xmlns:p14="http://schemas.microsoft.com/office/powerpoint/2010/main" val="3490033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THE PLUGIN: LEDA APP DEPLOYER (LAD)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ACAB0BE-6DC6-F408-32E5-0956F9B9CBF3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0B714B9-1A6E-BF97-72C4-226092F09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07" y="1109333"/>
            <a:ext cx="8717985" cy="337947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E809BDF-A826-3CE5-1C07-78E6EF40E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496" y="1516251"/>
            <a:ext cx="1282818" cy="128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BF8A3AB-7687-476E-45D5-105BC933B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56" y="3966805"/>
            <a:ext cx="455301" cy="45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 descr="Ein Bild, das Kreis, Schwarz, Schwarzweiß, Entwurf enthält.&#10;&#10;Automatisch generierte Beschreibung">
            <a:extLst>
              <a:ext uri="{FF2B5EF4-FFF2-40B4-BE49-F238E27FC236}">
                <a16:creationId xmlns:a16="http://schemas.microsoft.com/office/drawing/2014/main" id="{33AF19BF-1E82-43AF-9312-A800D3DF39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298" y="3338854"/>
            <a:ext cx="388528" cy="378566"/>
          </a:xfrm>
          <a:prstGeom prst="rect">
            <a:avLst/>
          </a:prstGeom>
          <a:ln w="28575">
            <a:solidFill>
              <a:srgbClr val="FF5451"/>
            </a:solidFill>
          </a:ln>
        </p:spPr>
      </p:pic>
      <p:pic>
        <p:nvPicPr>
          <p:cNvPr id="10" name="Grafik 9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4978DED5-0054-40D2-60A0-9C1215ECF1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926" y="3885692"/>
            <a:ext cx="2839578" cy="566250"/>
          </a:xfrm>
          <a:prstGeom prst="rect">
            <a:avLst/>
          </a:prstGeom>
          <a:ln w="28575">
            <a:solidFill>
              <a:srgbClr val="FF5451"/>
            </a:solidFill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441F315-FEA8-C05A-15F4-5B0B91F26C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6850" y="3839983"/>
            <a:ext cx="664142" cy="648822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702C1E9-2055-1763-0DB3-FEC417CD86C8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27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40000" y="14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>
                <a:latin typeface="Arial" panose="020B0604020202020204" pitchFamily="34" charset="0"/>
                <a:cs typeface="Arial" panose="020B0604020202020204" pitchFamily="34" charset="0"/>
              </a:rPr>
              <a:t>LAD IN ACTION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ACAB0BE-6DC6-F408-32E5-0956F9B9CBF3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5" name="Grafik 14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DE9D6D5F-235F-C939-9DDF-FA7D40B58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69584"/>
            <a:ext cx="7772400" cy="2543694"/>
          </a:xfrm>
          <a:prstGeom prst="rect">
            <a:avLst/>
          </a:prstGeom>
        </p:spPr>
      </p:pic>
      <p:pic>
        <p:nvPicPr>
          <p:cNvPr id="6" name="Grafik 5" descr="Ein Bild, das Schrift, Grafiken, Logo, Symbol enthält.&#10;&#10;Automatisch generierte Beschreibung">
            <a:extLst>
              <a:ext uri="{FF2B5EF4-FFF2-40B4-BE49-F238E27FC236}">
                <a16:creationId xmlns:a16="http://schemas.microsoft.com/office/drawing/2014/main" id="{AAB93ED3-F1A3-864F-A137-0C4DFEBFF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0925" y="2190553"/>
            <a:ext cx="2617275" cy="449563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12B1870-18F5-5BE6-7086-12282972FB9F}"/>
              </a:ext>
            </a:extLst>
          </p:cNvPr>
          <p:cNvGrpSpPr/>
          <p:nvPr/>
        </p:nvGrpSpPr>
        <p:grpSpPr>
          <a:xfrm>
            <a:off x="5840925" y="2065283"/>
            <a:ext cx="2617275" cy="589554"/>
            <a:chOff x="5840925" y="2065283"/>
            <a:chExt cx="2617275" cy="589554"/>
          </a:xfrm>
        </p:grpSpPr>
        <p:pic>
          <p:nvPicPr>
            <p:cNvPr id="11" name="Grafik 10" descr="Ein Bild, das Schrift, Grafiken, Logo, Symbol enthält.&#10;&#10;Automatisch generierte Beschreibung">
              <a:extLst>
                <a:ext uri="{FF2B5EF4-FFF2-40B4-BE49-F238E27FC236}">
                  <a16:creationId xmlns:a16="http://schemas.microsoft.com/office/drawing/2014/main" id="{8D5B73C5-8933-EB1D-CA50-22C0BE4B4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25000"/>
            </a:blip>
            <a:stretch>
              <a:fillRect/>
            </a:stretch>
          </p:blipFill>
          <p:spPr>
            <a:xfrm>
              <a:off x="5840925" y="2142624"/>
              <a:ext cx="2617275" cy="449563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Rahmen 12">
              <a:extLst>
                <a:ext uri="{FF2B5EF4-FFF2-40B4-BE49-F238E27FC236}">
                  <a16:creationId xmlns:a16="http://schemas.microsoft.com/office/drawing/2014/main" id="{149E439E-BE00-7DA2-2648-B2CB749B3DD9}"/>
                </a:ext>
              </a:extLst>
            </p:cNvPr>
            <p:cNvSpPr/>
            <p:nvPr/>
          </p:nvSpPr>
          <p:spPr>
            <a:xfrm>
              <a:off x="7236372" y="2065283"/>
              <a:ext cx="557050" cy="589554"/>
            </a:xfrm>
            <a:prstGeom prst="fram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9" name="Pfeil nach rechts 18">
            <a:extLst>
              <a:ext uri="{FF2B5EF4-FFF2-40B4-BE49-F238E27FC236}">
                <a16:creationId xmlns:a16="http://schemas.microsoft.com/office/drawing/2014/main" id="{C7234D6A-1E4C-E657-6371-3785104694C0}"/>
              </a:ext>
            </a:extLst>
          </p:cNvPr>
          <p:cNvSpPr/>
          <p:nvPr/>
        </p:nvSpPr>
        <p:spPr>
          <a:xfrm rot="19910605">
            <a:off x="3583111" y="3069034"/>
            <a:ext cx="2291593" cy="1078871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/>
              <a:t>trigger</a:t>
            </a:r>
            <a:r>
              <a:rPr lang="de-DE" sz="2000" dirty="0"/>
              <a:t> </a:t>
            </a:r>
            <a:r>
              <a:rPr lang="de-DE" sz="2000" dirty="0" err="1"/>
              <a:t>process</a:t>
            </a:r>
            <a:endParaRPr lang="de-DE" sz="20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3177E7A-6A1A-59B4-4895-94C23DAE2B57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25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3D1412A-F9C9-EE3C-AE1E-5B44DC8F1462}"/>
              </a:ext>
            </a:extLst>
          </p:cNvPr>
          <p:cNvGrpSpPr/>
          <p:nvPr/>
        </p:nvGrpSpPr>
        <p:grpSpPr>
          <a:xfrm>
            <a:off x="3925755" y="2272333"/>
            <a:ext cx="1133893" cy="1252715"/>
            <a:chOff x="940532" y="3682780"/>
            <a:chExt cx="2011915" cy="2100373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878EB00B-9AFC-C44E-00D7-BE59BB9BA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11" name="Grafik 10" descr="Zahnrad mit einfarbiger Füllung">
              <a:extLst>
                <a:ext uri="{FF2B5EF4-FFF2-40B4-BE49-F238E27FC236}">
                  <a16:creationId xmlns:a16="http://schemas.microsoft.com/office/drawing/2014/main" id="{35C4F3F1-568A-28FB-4847-D5F3A254E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PROJECT OUTCOME &amp; DEVIATION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13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491D593-4D06-AC18-7108-FD02BDC1A7A0}"/>
              </a:ext>
            </a:extLst>
          </p:cNvPr>
          <p:cNvGrpSpPr/>
          <p:nvPr/>
        </p:nvGrpSpPr>
        <p:grpSpPr>
          <a:xfrm>
            <a:off x="5851354" y="2024985"/>
            <a:ext cx="1657432" cy="2247636"/>
            <a:chOff x="6291181" y="1627503"/>
            <a:chExt cx="1657432" cy="2247636"/>
          </a:xfrm>
        </p:grpSpPr>
        <p:pic>
          <p:nvPicPr>
            <p:cNvPr id="8" name="Picture 2" descr="Ein Bild, das Rad, Reifen, Autoteile, Transport enthält.&#10;&#10;Automatisch generierte Beschreibung">
              <a:extLst>
                <a:ext uri="{FF2B5EF4-FFF2-40B4-BE49-F238E27FC236}">
                  <a16:creationId xmlns:a16="http://schemas.microsoft.com/office/drawing/2014/main" id="{412BBA4A-110A-C508-3359-93B437C95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291181" y="1627503"/>
              <a:ext cx="1657432" cy="1487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0AC964D2-0848-F903-CC97-F34409246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52126" y="2437318"/>
              <a:ext cx="1437821" cy="1437821"/>
            </a:xfrm>
            <a:prstGeom prst="rect">
              <a:avLst/>
            </a:prstGeom>
          </p:spPr>
        </p:pic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3D34109A-9AFA-93F7-885A-6E2CF0C49D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7369" y="2272333"/>
            <a:ext cx="1137069" cy="1137069"/>
          </a:xfrm>
          <a:prstGeom prst="rect">
            <a:avLst/>
          </a:prstGeom>
        </p:spPr>
      </p:pic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B96A15A7-EE8D-CF97-E04B-A4A6D5C0E00F}"/>
              </a:ext>
            </a:extLst>
          </p:cNvPr>
          <p:cNvSpPr/>
          <p:nvPr/>
        </p:nvSpPr>
        <p:spPr>
          <a:xfrm>
            <a:off x="3244741" y="2672174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>
                <a:solidFill>
                  <a:srgbClr val="262A31"/>
                </a:solidFill>
              </a:rPr>
              <a:t>B</a:t>
            </a:r>
          </a:p>
        </p:txBody>
      </p:sp>
      <p:sp>
        <p:nvSpPr>
          <p:cNvPr id="15" name="Pfeil nach rechts 14">
            <a:extLst>
              <a:ext uri="{FF2B5EF4-FFF2-40B4-BE49-F238E27FC236}">
                <a16:creationId xmlns:a16="http://schemas.microsoft.com/office/drawing/2014/main" id="{666EB58B-4398-89A6-F89D-784474A3CF00}"/>
              </a:ext>
            </a:extLst>
          </p:cNvPr>
          <p:cNvSpPr/>
          <p:nvPr/>
        </p:nvSpPr>
        <p:spPr>
          <a:xfrm>
            <a:off x="5141210" y="2672174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>
                <a:solidFill>
                  <a:srgbClr val="262A31"/>
                </a:solidFill>
              </a:rPr>
              <a:t>C</a:t>
            </a:r>
          </a:p>
        </p:txBody>
      </p: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B6E228D5-ACAD-FB41-40D5-0AA21751D22F}"/>
              </a:ext>
            </a:extLst>
          </p:cNvPr>
          <p:cNvSpPr/>
          <p:nvPr/>
        </p:nvSpPr>
        <p:spPr>
          <a:xfrm>
            <a:off x="1324573" y="2691554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>
                <a:solidFill>
                  <a:srgbClr val="262A31"/>
                </a:solidFill>
              </a:rPr>
              <a:t>A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753D404-8BE4-CA87-7598-292F860498E3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A84031C-2971-370D-009B-A7C6EAD2F9D4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3" name="AutoShape 2" descr="Symbol Haken OK Ja prüfen ">
            <a:extLst>
              <a:ext uri="{FF2B5EF4-FFF2-40B4-BE49-F238E27FC236}">
                <a16:creationId xmlns:a16="http://schemas.microsoft.com/office/drawing/2014/main" id="{3D77409E-5600-B761-9E50-B628DA7A50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99414" y="23427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BDFD6DD8-0820-BBDA-D44D-2B956EA880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60261" y="1428222"/>
            <a:ext cx="880069" cy="83950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B2F5E0C6-3541-BEE1-A64E-15F9E510E3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66843" y="1432829"/>
            <a:ext cx="880070" cy="839504"/>
          </a:xfrm>
          <a:prstGeom prst="rect">
            <a:avLst/>
          </a:prstGeom>
        </p:spPr>
      </p:pic>
      <p:pic>
        <p:nvPicPr>
          <p:cNvPr id="24" name="Grafik 23" descr="Marke Kreuz Silhouette">
            <a:extLst>
              <a:ext uri="{FF2B5EF4-FFF2-40B4-BE49-F238E27FC236}">
                <a16:creationId xmlns:a16="http://schemas.microsoft.com/office/drawing/2014/main" id="{090F94FA-28F3-B5F0-E70C-FAAD98ECE5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18354" y="1372605"/>
            <a:ext cx="941756" cy="94175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2887742-4BA7-064A-CA6F-39F5B36B1F96}"/>
              </a:ext>
            </a:extLst>
          </p:cNvPr>
          <p:cNvSpPr txBox="1"/>
          <p:nvPr/>
        </p:nvSpPr>
        <p:spPr>
          <a:xfrm>
            <a:off x="1324573" y="4046020"/>
            <a:ext cx="64332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b="1" i="0" dirty="0">
                <a:latin typeface="+mn-lt"/>
                <a:cs typeface="Arial" panose="020B0604020202020204" pitchFamily="34" charset="0"/>
                <a:sym typeface="Wingdings" pitchFamily="2" charset="2"/>
              </a:rPr>
              <a:t> Deviation: </a:t>
            </a:r>
            <a:r>
              <a:rPr lang="de-DE" i="0" dirty="0" err="1">
                <a:latin typeface="+mn-lt"/>
                <a:cs typeface="Arial" panose="020B0604020202020204" pitchFamily="34" charset="0"/>
                <a:sym typeface="Wingdings" pitchFamily="2" charset="2"/>
              </a:rPr>
              <a:t>We</a:t>
            </a:r>
            <a:r>
              <a:rPr lang="de-DE" i="0" dirty="0">
                <a:latin typeface="+mn-lt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i="0" dirty="0" err="1">
                <a:latin typeface="+mn-lt"/>
                <a:cs typeface="Arial" panose="020B0604020202020204" pitchFamily="34" charset="0"/>
                <a:sym typeface="Wingdings" pitchFamily="2" charset="2"/>
              </a:rPr>
              <a:t>could</a:t>
            </a:r>
            <a:r>
              <a:rPr lang="de-DE" i="0" dirty="0">
                <a:latin typeface="+mn-lt"/>
                <a:cs typeface="Arial" panose="020B0604020202020204" pitchFamily="34" charset="0"/>
                <a:sym typeface="Wingdings" pitchFamily="2" charset="2"/>
              </a:rPr>
              <a:t> still </a:t>
            </a:r>
            <a:r>
              <a:rPr lang="de-DE" i="0" dirty="0" err="1">
                <a:latin typeface="+mn-lt"/>
                <a:cs typeface="Arial" panose="020B0604020202020204" pitchFamily="34" charset="0"/>
                <a:sym typeface="Wingdings" pitchFamily="2" charset="2"/>
              </a:rPr>
              <a:t>run</a:t>
            </a:r>
            <a:r>
              <a:rPr lang="de-DE" i="0" dirty="0">
                <a:latin typeface="+mn-lt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dirty="0" err="1">
                <a:latin typeface="+mn-lt"/>
                <a:cs typeface="Arial" panose="020B0604020202020204" pitchFamily="34" charset="0"/>
                <a:sym typeface="Wingdings" pitchFamily="2" charset="2"/>
              </a:rPr>
              <a:t>t</a:t>
            </a:r>
            <a:r>
              <a:rPr lang="de-DE" i="0" dirty="0" err="1">
                <a:latin typeface="+mn-lt"/>
                <a:cs typeface="Arial" panose="020B0604020202020204" pitchFamily="34" charset="0"/>
                <a:sym typeface="Wingdings" pitchFamily="2" charset="2"/>
              </a:rPr>
              <a:t>ests</a:t>
            </a:r>
            <a:r>
              <a:rPr lang="de-DE" i="0" dirty="0">
                <a:latin typeface="+mn-lt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i="0" dirty="0" err="1">
                <a:latin typeface="+mn-lt"/>
                <a:cs typeface="Arial" panose="020B0604020202020204" pitchFamily="34" charset="0"/>
                <a:sym typeface="Wingdings" pitchFamily="2" charset="2"/>
              </a:rPr>
              <a:t>with</a:t>
            </a:r>
            <a:r>
              <a:rPr lang="de-DE" i="0" dirty="0">
                <a:latin typeface="+mn-lt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dirty="0" err="1">
                <a:latin typeface="+mn-lt"/>
                <a:cs typeface="Arial" panose="020B0604020202020204" pitchFamily="34" charset="0"/>
                <a:sym typeface="Wingdings" pitchFamily="2" charset="2"/>
              </a:rPr>
              <a:t>v</a:t>
            </a:r>
            <a:r>
              <a:rPr lang="de-DE" i="0" dirty="0" err="1">
                <a:latin typeface="+mn-lt"/>
                <a:cs typeface="Arial" panose="020B0604020202020204" pitchFamily="34" charset="0"/>
                <a:sym typeface="Wingdings" pitchFamily="2" charset="2"/>
              </a:rPr>
              <a:t>irtualization</a:t>
            </a:r>
            <a:r>
              <a:rPr lang="de-DE" i="0" dirty="0">
                <a:latin typeface="+mn-lt"/>
                <a:cs typeface="Arial" panose="020B0604020202020204" pitchFamily="34" charset="0"/>
                <a:sym typeface="Wingdings" pitchFamily="2" charset="2"/>
              </a:rPr>
              <a:t> on VM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37F1722B-BDAC-1108-57AD-F1066D56EB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63774" y="3807515"/>
            <a:ext cx="662019" cy="631504"/>
          </a:xfrm>
          <a:prstGeom prst="rect">
            <a:avLst/>
          </a:prstGeom>
        </p:spPr>
      </p:pic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77F138D3-7981-38EC-B325-18A8310C7445}"/>
              </a:ext>
            </a:extLst>
          </p:cNvPr>
          <p:cNvSpPr/>
          <p:nvPr/>
        </p:nvSpPr>
        <p:spPr>
          <a:xfrm>
            <a:off x="7260110" y="1692728"/>
            <a:ext cx="1649783" cy="689328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bg2"/>
                </a:solidFill>
              </a:rPr>
              <a:t>Leda </a:t>
            </a:r>
            <a:r>
              <a:rPr lang="de-DE" sz="1200" b="1" dirty="0" err="1">
                <a:solidFill>
                  <a:schemeClr val="bg2"/>
                </a:solidFill>
              </a:rPr>
              <a:t>is</a:t>
            </a:r>
            <a:r>
              <a:rPr lang="de-DE" sz="1200" b="1" dirty="0">
                <a:solidFill>
                  <a:schemeClr val="bg2"/>
                </a:solidFill>
              </a:rPr>
              <a:t> not </a:t>
            </a:r>
            <a:r>
              <a:rPr lang="de-DE" sz="1200" b="1" dirty="0" err="1">
                <a:solidFill>
                  <a:schemeClr val="bg2"/>
                </a:solidFill>
              </a:rPr>
              <a:t>running</a:t>
            </a:r>
            <a:r>
              <a:rPr lang="de-DE" sz="1200" b="1" dirty="0">
                <a:solidFill>
                  <a:schemeClr val="bg2"/>
                </a:solidFill>
              </a:rPr>
              <a:t> on </a:t>
            </a:r>
            <a:r>
              <a:rPr lang="de-DE" sz="1200" b="1" dirty="0" err="1">
                <a:solidFill>
                  <a:schemeClr val="bg2"/>
                </a:solidFill>
              </a:rPr>
              <a:t>Jetson</a:t>
            </a:r>
            <a:r>
              <a:rPr lang="de-DE" sz="1200" b="1" dirty="0">
                <a:solidFill>
                  <a:schemeClr val="bg2"/>
                </a:solidFill>
              </a:rPr>
              <a:t> Nano ARM64</a:t>
            </a:r>
          </a:p>
        </p:txBody>
      </p:sp>
    </p:spTree>
    <p:extLst>
      <p:ext uri="{BB962C8B-B14F-4D97-AF65-F5344CB8AC3E}">
        <p14:creationId xmlns:p14="http://schemas.microsoft.com/office/powerpoint/2010/main" val="121802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4" y="2079625"/>
            <a:ext cx="6664015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solidFill>
                  <a:srgbClr val="C00000"/>
                </a:solidFill>
                <a:ea typeface="+mj-ea"/>
              </a:rPr>
              <a:t>PROJECT MANAGEMENT –</a:t>
            </a:r>
            <a:br>
              <a:rPr lang="de-DE" dirty="0">
                <a:ea typeface="+mj-ea"/>
              </a:rPr>
            </a:br>
            <a:r>
              <a:rPr lang="de-DE" dirty="0">
                <a:ea typeface="+mj-ea"/>
              </a:rPr>
              <a:t>ONBOARDING, FRAMEWORK &amp; TOOLS</a:t>
            </a:r>
            <a:br>
              <a:rPr lang="de-DE" dirty="0">
                <a:ea typeface="+mj-ea"/>
              </a:rPr>
            </a:b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Bosch.IO</a:t>
            </a:r>
            <a:endParaRPr lang="de-DE" alt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471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ONBOARDING WITH BOSCH.IO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57D1F10-D233-BBDE-F32B-F71CE39B57B4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BB466EE-69EF-AA2C-CD29-49A9E1E6CCCA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7CCF49-C65A-FA1F-AE59-09984523ED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</p:spPr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DEFINE PROJECT FRAME &amp; SELECT PROJECT MANANGEMENT TOOLSTACK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2E7F0518-D574-3694-8A4F-478E8E10D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437" y="1686924"/>
            <a:ext cx="8229599" cy="3602281"/>
          </a:xfrm>
        </p:spPr>
        <p:txBody>
          <a:bodyPr/>
          <a:lstStyle/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effectLst/>
                <a:latin typeface="Söhne"/>
              </a:rPr>
              <a:t>Support from </a:t>
            </a:r>
            <a:r>
              <a:rPr lang="en-US" sz="1800" i="0" u="none" strike="noStrike" dirty="0" err="1">
                <a:effectLst/>
                <a:latin typeface="Söhne"/>
              </a:rPr>
              <a:t>Bosch.IO</a:t>
            </a:r>
            <a:r>
              <a:rPr lang="en-US" sz="1800" i="0" u="none" strike="noStrike" dirty="0">
                <a:effectLst/>
                <a:latin typeface="Söhne"/>
              </a:rPr>
              <a:t>: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latin typeface="Söhne"/>
              </a:rPr>
              <a:t>Clarification of project insights (as shown) 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latin typeface="Söhne"/>
              </a:rPr>
              <a:t>C</a:t>
            </a:r>
            <a:r>
              <a:rPr lang="en-US" sz="1800" i="0" u="none" strike="noStrike" dirty="0">
                <a:effectLst/>
                <a:latin typeface="Söhne"/>
              </a:rPr>
              <a:t>ommunication of required skills &amp; </a:t>
            </a:r>
            <a:r>
              <a:rPr lang="en-US" sz="1800" dirty="0">
                <a:latin typeface="Söhne"/>
              </a:rPr>
              <a:t>technical guidance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latin typeface="Söhne"/>
              </a:rPr>
              <a:t>Contact to Leda developers (Eclipse Foundation)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latin typeface="Söhne"/>
              </a:rPr>
              <a:t>Definition of our </a:t>
            </a:r>
            <a:r>
              <a:rPr lang="en-US" sz="1800" b="1" dirty="0">
                <a:solidFill>
                  <a:srgbClr val="C00000"/>
                </a:solidFill>
                <a:latin typeface="Söhne"/>
              </a:rPr>
              <a:t>communication &amp; project management tool stack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endParaRPr lang="en-US" sz="1800" dirty="0">
              <a:latin typeface="Söhne"/>
            </a:endParaRP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endParaRPr lang="en-US" sz="1800" dirty="0">
              <a:latin typeface="Söhne"/>
            </a:endParaRP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endParaRPr lang="en-US" sz="1800" dirty="0">
              <a:latin typeface="Söhne"/>
            </a:endParaRP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latin typeface="Söhne"/>
              </a:rPr>
              <a:t>Define </a:t>
            </a:r>
            <a:r>
              <a:rPr lang="en-US" sz="1800" b="1" dirty="0">
                <a:solidFill>
                  <a:srgbClr val="C00000"/>
                </a:solidFill>
                <a:latin typeface="Söhne"/>
              </a:rPr>
              <a:t>SCRUM</a:t>
            </a:r>
            <a:r>
              <a:rPr lang="en-US" sz="1800" dirty="0">
                <a:latin typeface="Söhne"/>
              </a:rPr>
              <a:t> as framework &amp; adapt it to our needs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endParaRPr lang="en-US" sz="1800" i="0" u="none" strike="noStrike" dirty="0">
              <a:effectLst/>
              <a:latin typeface="Söhne"/>
            </a:endParaRPr>
          </a:p>
          <a:p>
            <a:pPr marL="890588" lvl="2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en-US" sz="1800" i="0" u="none" strike="noStrike" dirty="0"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br>
              <a:rPr lang="en-US" sz="1200" i="0" u="none" strike="noStrike" dirty="0">
                <a:effectLst/>
                <a:latin typeface="Söhne"/>
              </a:rPr>
            </a:br>
            <a:endParaRPr lang="en-US" sz="1200" i="0" u="none" strike="noStrike" dirty="0"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en-US" sz="1200" dirty="0">
              <a:latin typeface="Söhne"/>
            </a:endParaRPr>
          </a:p>
          <a:p>
            <a:pPr marL="0" indent="0" algn="ctr">
              <a:spcBef>
                <a:spcPts val="400"/>
              </a:spcBef>
              <a:buNone/>
              <a:tabLst>
                <a:tab pos="1347788" algn="l"/>
              </a:tabLst>
            </a:pPr>
            <a:endParaRPr lang="en-US" altLang="de-DE" sz="1400" dirty="0">
              <a:latin typeface="Söhne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46077B3-0BEE-5275-68C5-CB013F449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4369" y="3597537"/>
            <a:ext cx="2078529" cy="39279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48EDF2F-0A76-2D67-220B-87F62C9EA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059" y="3469422"/>
            <a:ext cx="2419004" cy="632585"/>
          </a:xfrm>
          <a:prstGeom prst="rect">
            <a:avLst/>
          </a:prstGeom>
        </p:spPr>
      </p:pic>
      <p:pic>
        <p:nvPicPr>
          <p:cNvPr id="17" name="Grafik 16" descr="Ein Bild, das Screenshot, Grafiken, Symbol, Schrift enthält.&#10;&#10;Automatisch generierte Beschreibung">
            <a:extLst>
              <a:ext uri="{FF2B5EF4-FFF2-40B4-BE49-F238E27FC236}">
                <a16:creationId xmlns:a16="http://schemas.microsoft.com/office/drawing/2014/main" id="{EA83ADEB-F61F-48F0-2326-54887AE1AA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2203" y="2746120"/>
            <a:ext cx="2192482" cy="2192482"/>
          </a:xfrm>
          <a:prstGeom prst="rect">
            <a:avLst/>
          </a:prstGeom>
        </p:spPr>
      </p:pic>
      <p:pic>
        <p:nvPicPr>
          <p:cNvPr id="19" name="Grafik 18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1DDCA1B2-2C70-CE15-2770-878CCE4FBF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6829" y="3466241"/>
            <a:ext cx="1284742" cy="72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9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PROJECT MANAGEMENT VIA SCRUM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57D1F10-D233-BBDE-F32B-F71CE39B57B4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BB466EE-69EF-AA2C-CD29-49A9E1E6CCCA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3" name="Rechteck: abgerundete Ecken 27">
            <a:extLst>
              <a:ext uri="{FF2B5EF4-FFF2-40B4-BE49-F238E27FC236}">
                <a16:creationId xmlns:a16="http://schemas.microsoft.com/office/drawing/2014/main" id="{33AED4C3-2AE1-6464-85EE-0910A027F5DB}"/>
              </a:ext>
            </a:extLst>
          </p:cNvPr>
          <p:cNvSpPr/>
          <p:nvPr/>
        </p:nvSpPr>
        <p:spPr>
          <a:xfrm>
            <a:off x="940912" y="1375927"/>
            <a:ext cx="2129841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noProof="1"/>
              <a:t>Roles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PO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Dev Team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Scrum Master</a:t>
            </a:r>
          </a:p>
        </p:txBody>
      </p:sp>
      <p:sp>
        <p:nvSpPr>
          <p:cNvPr id="14" name="Rechteck: abgerundete Ecken 28">
            <a:extLst>
              <a:ext uri="{FF2B5EF4-FFF2-40B4-BE49-F238E27FC236}">
                <a16:creationId xmlns:a16="http://schemas.microsoft.com/office/drawing/2014/main" id="{0EFD5C5A-6290-EC91-68DC-83AB26034AF2}"/>
              </a:ext>
            </a:extLst>
          </p:cNvPr>
          <p:cNvSpPr/>
          <p:nvPr/>
        </p:nvSpPr>
        <p:spPr>
          <a:xfrm>
            <a:off x="3171341" y="1377463"/>
            <a:ext cx="1892063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dirty="0"/>
              <a:t>Artifacts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Product Backlog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Backlog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Product Increment</a:t>
            </a:r>
          </a:p>
        </p:txBody>
      </p:sp>
      <p:sp>
        <p:nvSpPr>
          <p:cNvPr id="40" name="Rechteck: abgerundete Ecken 28">
            <a:extLst>
              <a:ext uri="{FF2B5EF4-FFF2-40B4-BE49-F238E27FC236}">
                <a16:creationId xmlns:a16="http://schemas.microsoft.com/office/drawing/2014/main" id="{E9D27E1C-744B-41D3-2F14-065EFCBEBCEF}"/>
              </a:ext>
            </a:extLst>
          </p:cNvPr>
          <p:cNvSpPr/>
          <p:nvPr/>
        </p:nvSpPr>
        <p:spPr>
          <a:xfrm>
            <a:off x="5163991" y="1371081"/>
            <a:ext cx="1892063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dirty="0"/>
              <a:t>Events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Planning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Daily Scrum</a:t>
            </a:r>
          </a:p>
        </p:txBody>
      </p:sp>
      <p:sp>
        <p:nvSpPr>
          <p:cNvPr id="41" name="Rechteck: abgerundete Ecken 28">
            <a:extLst>
              <a:ext uri="{FF2B5EF4-FFF2-40B4-BE49-F238E27FC236}">
                <a16:creationId xmlns:a16="http://schemas.microsoft.com/office/drawing/2014/main" id="{338FA345-3DD4-95A5-A3E5-ADF6A3A11128}"/>
              </a:ext>
            </a:extLst>
          </p:cNvPr>
          <p:cNvSpPr/>
          <p:nvPr/>
        </p:nvSpPr>
        <p:spPr>
          <a:xfrm>
            <a:off x="6806031" y="1371081"/>
            <a:ext cx="1799125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endParaRPr lang="en-US" sz="1300" b="1" dirty="0"/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Review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Retro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Refinement</a:t>
            </a:r>
          </a:p>
        </p:txBody>
      </p:sp>
    </p:spTree>
    <p:extLst>
      <p:ext uri="{BB962C8B-B14F-4D97-AF65-F5344CB8AC3E}">
        <p14:creationId xmlns:p14="http://schemas.microsoft.com/office/powerpoint/2010/main" val="251145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40" grpId="0" animBg="1"/>
      <p:bldP spid="4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SCRUM „LITE“ – OUR ADAPTION &amp; ROLE DISTRIBUTION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57D1F10-D233-BBDE-F32B-F71CE39B57B4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BB466EE-69EF-AA2C-CD29-49A9E1E6CCCA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3" name="Rechteck: abgerundete Ecken 27">
            <a:extLst>
              <a:ext uri="{FF2B5EF4-FFF2-40B4-BE49-F238E27FC236}">
                <a16:creationId xmlns:a16="http://schemas.microsoft.com/office/drawing/2014/main" id="{33AED4C3-2AE1-6464-85EE-0910A027F5DB}"/>
              </a:ext>
            </a:extLst>
          </p:cNvPr>
          <p:cNvSpPr/>
          <p:nvPr/>
        </p:nvSpPr>
        <p:spPr>
          <a:xfrm>
            <a:off x="940912" y="1375927"/>
            <a:ext cx="2129842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noProof="1">
                <a:solidFill>
                  <a:srgbClr val="0070C0"/>
                </a:solidFill>
              </a:rPr>
              <a:t>Roles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PO </a:t>
            </a:r>
            <a:r>
              <a:rPr lang="en-US" sz="1300" b="1" dirty="0">
                <a:solidFill>
                  <a:srgbClr val="0070C0"/>
                </a:solidFill>
              </a:rPr>
              <a:t>(Dr. </a:t>
            </a:r>
            <a:r>
              <a:rPr lang="en-US" sz="1300" b="1" dirty="0" err="1">
                <a:solidFill>
                  <a:srgbClr val="0070C0"/>
                </a:solidFill>
              </a:rPr>
              <a:t>Kristan</a:t>
            </a:r>
            <a:r>
              <a:rPr lang="en-US" sz="1300" b="1" dirty="0">
                <a:solidFill>
                  <a:srgbClr val="0070C0"/>
                </a:solidFill>
              </a:rPr>
              <a:t>)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rgbClr val="0070C0"/>
                </a:solidFill>
              </a:rPr>
              <a:t>Dev Team (all 4)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Scrum Master </a:t>
            </a:r>
            <a:r>
              <a:rPr lang="en-US" sz="1300" b="1" dirty="0">
                <a:solidFill>
                  <a:srgbClr val="0070C0"/>
                </a:solidFill>
              </a:rPr>
              <a:t>(M. </a:t>
            </a:r>
            <a:r>
              <a:rPr lang="en-US" sz="1300" b="1" dirty="0" err="1">
                <a:solidFill>
                  <a:srgbClr val="0070C0"/>
                </a:solidFill>
              </a:rPr>
              <a:t>Nerlich</a:t>
            </a:r>
            <a:r>
              <a:rPr lang="en-US" sz="1300" b="1" dirty="0">
                <a:solidFill>
                  <a:srgbClr val="0070C0"/>
                </a:solidFill>
              </a:rPr>
              <a:t>) </a:t>
            </a:r>
          </a:p>
        </p:txBody>
      </p:sp>
      <p:sp>
        <p:nvSpPr>
          <p:cNvPr id="14" name="Rechteck: abgerundete Ecken 28">
            <a:extLst>
              <a:ext uri="{FF2B5EF4-FFF2-40B4-BE49-F238E27FC236}">
                <a16:creationId xmlns:a16="http://schemas.microsoft.com/office/drawing/2014/main" id="{0EFD5C5A-6290-EC91-68DC-83AB26034AF2}"/>
              </a:ext>
            </a:extLst>
          </p:cNvPr>
          <p:cNvSpPr/>
          <p:nvPr/>
        </p:nvSpPr>
        <p:spPr>
          <a:xfrm>
            <a:off x="3171341" y="1377463"/>
            <a:ext cx="1892063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dirty="0"/>
              <a:t>Artifacts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Product Backlog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Backlog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Product Increment</a:t>
            </a:r>
          </a:p>
        </p:txBody>
      </p:sp>
      <p:sp>
        <p:nvSpPr>
          <p:cNvPr id="40" name="Rechteck: abgerundete Ecken 28">
            <a:extLst>
              <a:ext uri="{FF2B5EF4-FFF2-40B4-BE49-F238E27FC236}">
                <a16:creationId xmlns:a16="http://schemas.microsoft.com/office/drawing/2014/main" id="{E9D27E1C-744B-41D3-2F14-065EFCBEBCEF}"/>
              </a:ext>
            </a:extLst>
          </p:cNvPr>
          <p:cNvSpPr/>
          <p:nvPr/>
        </p:nvSpPr>
        <p:spPr>
          <a:xfrm>
            <a:off x="5163991" y="1371081"/>
            <a:ext cx="1892063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dirty="0">
                <a:solidFill>
                  <a:srgbClr val="0070C0"/>
                </a:solidFill>
              </a:rPr>
              <a:t>Events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Planning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b="1" strike="sngStrike" dirty="0">
                <a:solidFill>
                  <a:srgbClr val="C00000"/>
                </a:solidFill>
              </a:rPr>
              <a:t>Daily Scrum</a:t>
            </a:r>
          </a:p>
        </p:txBody>
      </p:sp>
      <p:sp>
        <p:nvSpPr>
          <p:cNvPr id="41" name="Rechteck: abgerundete Ecken 28">
            <a:extLst>
              <a:ext uri="{FF2B5EF4-FFF2-40B4-BE49-F238E27FC236}">
                <a16:creationId xmlns:a16="http://schemas.microsoft.com/office/drawing/2014/main" id="{338FA345-3DD4-95A5-A3E5-ADF6A3A11128}"/>
              </a:ext>
            </a:extLst>
          </p:cNvPr>
          <p:cNvSpPr/>
          <p:nvPr/>
        </p:nvSpPr>
        <p:spPr>
          <a:xfrm>
            <a:off x="6806031" y="1371081"/>
            <a:ext cx="1885531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Review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rgbClr val="C00000"/>
                </a:solidFill>
              </a:rPr>
              <a:t>(Sprint Retro)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rgbClr val="0070C0"/>
                </a:solidFill>
              </a:rPr>
              <a:t>+ Preparation Sessions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Refinement</a:t>
            </a:r>
          </a:p>
        </p:txBody>
      </p:sp>
      <p:pic>
        <p:nvPicPr>
          <p:cNvPr id="9" name="Grafik 8" descr="Ein Bild, das Diagramm, Schrift, Reihe, Screenshot enthält.&#10;&#10;Automatisch generierte Beschreibung">
            <a:extLst>
              <a:ext uri="{FF2B5EF4-FFF2-40B4-BE49-F238E27FC236}">
                <a16:creationId xmlns:a16="http://schemas.microsoft.com/office/drawing/2014/main" id="{79BF0B64-ABD4-C392-FE84-231E29DC3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759513"/>
            <a:ext cx="7772400" cy="168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71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MANAGE SCRUM WITH GITHUB ISSUES BOARD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BAEB494-2292-93F4-F388-E399D384B137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2313AB7-7355-5F27-34EF-6BBCDFD8C4F6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24" name="Grafik 23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C3CE1F56-A72A-2682-5CA5-25FEE9CE2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5" y="1109334"/>
            <a:ext cx="9005370" cy="35850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Grafik 3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96B8C344-84A5-E3F2-A12F-2DBA0C7D7C6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7253" y="4082860"/>
            <a:ext cx="834232" cy="46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15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4" y="2079625"/>
            <a:ext cx="6664015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solidFill>
                  <a:srgbClr val="C00000"/>
                </a:solidFill>
                <a:ea typeface="+mj-ea"/>
              </a:rPr>
              <a:t>DEVELOPMENT – </a:t>
            </a:r>
            <a:br>
              <a:rPr lang="de-DE" dirty="0">
                <a:ea typeface="+mj-ea"/>
              </a:rPr>
            </a:br>
            <a:r>
              <a:rPr lang="de-DE" dirty="0">
                <a:ea typeface="+mj-ea"/>
              </a:rPr>
              <a:t>WORKFLOW &amp; TYPICAL ISSUES </a:t>
            </a:r>
            <a:br>
              <a:rPr lang="de-DE" dirty="0">
                <a:ea typeface="+mj-ea"/>
              </a:rPr>
            </a:b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Bosch.IO</a:t>
            </a:r>
            <a:endParaRPr lang="de-DE" alt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283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solidFill>
                  <a:srgbClr val="C00000"/>
                </a:solidFill>
                <a:ea typeface="+mj-ea"/>
              </a:rPr>
              <a:t>PROJECT OUTLINE – </a:t>
            </a:r>
            <a:br>
              <a:rPr lang="de-DE" dirty="0">
                <a:ea typeface="+mj-ea"/>
              </a:rPr>
            </a:br>
            <a:r>
              <a:rPr lang="de-DE" dirty="0">
                <a:ea typeface="+mj-ea"/>
              </a:rPr>
              <a:t>SETUP, GOALS &amp; OUTCOME</a:t>
            </a: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Team Bosch.IO</a:t>
            </a:r>
          </a:p>
        </p:txBody>
      </p:sp>
    </p:spTree>
    <p:extLst>
      <p:ext uri="{BB962C8B-B14F-4D97-AF65-F5344CB8AC3E}">
        <p14:creationId xmlns:p14="http://schemas.microsoft.com/office/powerpoint/2010/main" val="3021505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4EAE7C7E-CA68-E9C1-ED6C-F080B6A49688}"/>
              </a:ext>
            </a:extLst>
          </p:cNvPr>
          <p:cNvSpPr/>
          <p:nvPr/>
        </p:nvSpPr>
        <p:spPr>
          <a:xfrm>
            <a:off x="3933859" y="1217272"/>
            <a:ext cx="1448105" cy="785571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Code Quality</a:t>
            </a:r>
          </a:p>
        </p:txBody>
      </p:sp>
      <p:pic>
        <p:nvPicPr>
          <p:cNvPr id="3" name="Grafik 2" descr="Ein Bild, das Text, Screenshot, Software, Webseite enthält.&#10;&#10;Automatisch generierte Beschreibung">
            <a:extLst>
              <a:ext uri="{FF2B5EF4-FFF2-40B4-BE49-F238E27FC236}">
                <a16:creationId xmlns:a16="http://schemas.microsoft.com/office/drawing/2014/main" id="{591BF524-17A0-32FD-42D3-E374F9BE3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93" y="426483"/>
            <a:ext cx="7772400" cy="3997928"/>
          </a:xfrm>
          <a:prstGeom prst="rect">
            <a:avLst/>
          </a:prstGeom>
        </p:spPr>
      </p:pic>
      <p:pic>
        <p:nvPicPr>
          <p:cNvPr id="8" name="Grafik 7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4B9746A8-C0B9-225C-4E97-9B3BF2B82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321" y="1348636"/>
            <a:ext cx="2934086" cy="2307746"/>
          </a:xfrm>
          <a:prstGeom prst="rect">
            <a:avLst/>
          </a:prstGeom>
          <a:ln w="19050">
            <a:solidFill>
              <a:srgbClr val="FF5451"/>
            </a:solidFill>
          </a:ln>
        </p:spPr>
      </p:pic>
      <p:pic>
        <p:nvPicPr>
          <p:cNvPr id="10" name="Grafik 9" descr="Ein Bild, das Text, Schrift, Screenshot, Algebra enthält.&#10;&#10;Automatisch generierte Beschreibung">
            <a:extLst>
              <a:ext uri="{FF2B5EF4-FFF2-40B4-BE49-F238E27FC236}">
                <a16:creationId xmlns:a16="http://schemas.microsoft.com/office/drawing/2014/main" id="{232AE6F1-EEDD-8A12-BF16-47EF5A8DE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638" y="1330774"/>
            <a:ext cx="4680638" cy="1825267"/>
          </a:xfrm>
          <a:prstGeom prst="rect">
            <a:avLst/>
          </a:prstGeom>
          <a:ln w="19050">
            <a:solidFill>
              <a:srgbClr val="FF5451"/>
            </a:solidFill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906C895-66BB-17F2-C15E-6557A7E5C2AE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782DC6E-5E1E-736D-F3EA-6397D01C5214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fik 4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ECC740EF-5933-F3BE-224E-8C1CA8F4B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7655" y="4111046"/>
            <a:ext cx="824570" cy="46382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F883D00-3DFA-42C8-2EBE-095C29056D97}"/>
              </a:ext>
            </a:extLst>
          </p:cNvPr>
          <p:cNvSpPr/>
          <p:nvPr/>
        </p:nvSpPr>
        <p:spPr>
          <a:xfrm>
            <a:off x="278586" y="708462"/>
            <a:ext cx="4575912" cy="1836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 -&gt; Story #22 Copy 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Artifact</a:t>
            </a:r>
            <a:r>
              <a:rPr lang="de-DE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Leda </a:t>
            </a:r>
            <a:r>
              <a:rPr lang="de-DE" sz="16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#67</a:t>
            </a:r>
          </a:p>
        </p:txBody>
      </p:sp>
    </p:spTree>
    <p:extLst>
      <p:ext uri="{BB962C8B-B14F-4D97-AF65-F5344CB8AC3E}">
        <p14:creationId xmlns:p14="http://schemas.microsoft.com/office/powerpoint/2010/main" val="126743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50" fill="hold"/>
                                        <p:tgtEl>
                                          <p:spTgt spid="8"/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OUR IDEAL DEVELOPMENT WORKFLOW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4EAE7C7E-CA68-E9C1-ED6C-F080B6A49688}"/>
              </a:ext>
            </a:extLst>
          </p:cNvPr>
          <p:cNvSpPr/>
          <p:nvPr/>
        </p:nvSpPr>
        <p:spPr>
          <a:xfrm>
            <a:off x="1060983" y="1377273"/>
            <a:ext cx="1070033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 err="1">
                <a:solidFill>
                  <a:schemeClr val="tx1"/>
                </a:solidFill>
              </a:rPr>
              <a:t>write</a:t>
            </a:r>
            <a:r>
              <a:rPr lang="de-DE" sz="1100" b="1" i="1" dirty="0">
                <a:solidFill>
                  <a:schemeClr val="tx1"/>
                </a:solidFill>
              </a:rPr>
              <a:t> ticket (</a:t>
            </a:r>
            <a:r>
              <a:rPr lang="de-DE" sz="1100" b="1" i="1" dirty="0" err="1">
                <a:solidFill>
                  <a:schemeClr val="tx1"/>
                </a:solidFill>
              </a:rPr>
              <a:t>board</a:t>
            </a:r>
            <a:r>
              <a:rPr lang="de-DE" sz="1100" b="1" i="1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8356F1B6-4D68-B195-8F40-8D94CC951362}"/>
              </a:ext>
            </a:extLst>
          </p:cNvPr>
          <p:cNvCxnSpPr/>
          <p:nvPr/>
        </p:nvCxnSpPr>
        <p:spPr>
          <a:xfrm>
            <a:off x="457200" y="2157984"/>
            <a:ext cx="8234363" cy="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D509ADBC-FF57-2972-5D78-B8F385CB9560}"/>
              </a:ext>
            </a:extLst>
          </p:cNvPr>
          <p:cNvCxnSpPr/>
          <p:nvPr/>
        </p:nvCxnSpPr>
        <p:spPr>
          <a:xfrm>
            <a:off x="457200" y="3649065"/>
            <a:ext cx="8234363" cy="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6B3A5FAB-EB92-1406-F7F9-B4877BBE1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2294" y="2654111"/>
            <a:ext cx="468611" cy="468611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9EBFF6D4-D6E2-5F0E-D45C-E475D6E360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5438" y="1382204"/>
            <a:ext cx="457200" cy="457200"/>
          </a:xfrm>
          <a:prstGeom prst="rect">
            <a:avLst/>
          </a:prstGeom>
        </p:spPr>
      </p:pic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D8A23C15-A2AC-62CD-1F0F-8D2A6776212B}"/>
              </a:ext>
            </a:extLst>
          </p:cNvPr>
          <p:cNvSpPr/>
          <p:nvPr/>
        </p:nvSpPr>
        <p:spPr>
          <a:xfrm>
            <a:off x="1211537" y="2607282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i="1" dirty="0" err="1">
                <a:solidFill>
                  <a:schemeClr val="tx1"/>
                </a:solidFill>
              </a:rPr>
              <a:t>sight</a:t>
            </a:r>
            <a:r>
              <a:rPr lang="de-DE" sz="1200" b="1" i="1" dirty="0">
                <a:solidFill>
                  <a:schemeClr val="tx1"/>
                </a:solidFill>
              </a:rPr>
              <a:t> ticket</a:t>
            </a:r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7B022669-4AEA-930B-EB0C-893282C93192}"/>
              </a:ext>
            </a:extLst>
          </p:cNvPr>
          <p:cNvSpPr/>
          <p:nvPr/>
        </p:nvSpPr>
        <p:spPr>
          <a:xfrm>
            <a:off x="2402650" y="2608196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 err="1">
                <a:solidFill>
                  <a:schemeClr val="tx1"/>
                </a:solidFill>
              </a:rPr>
              <a:t>implement</a:t>
            </a:r>
            <a:r>
              <a:rPr lang="de-DE" sz="1100" b="1" i="1" dirty="0">
                <a:solidFill>
                  <a:schemeClr val="tx1"/>
                </a:solidFill>
              </a:rPr>
              <a:t> &amp; </a:t>
            </a:r>
            <a:r>
              <a:rPr lang="de-DE" sz="1100" b="1" i="1" dirty="0" err="1">
                <a:solidFill>
                  <a:schemeClr val="tx1"/>
                </a:solidFill>
              </a:rPr>
              <a:t>test</a:t>
            </a:r>
            <a:r>
              <a:rPr lang="de-DE" sz="1100" b="1" i="1" dirty="0">
                <a:solidFill>
                  <a:schemeClr val="tx1"/>
                </a:solidFill>
              </a:rPr>
              <a:t> feature</a:t>
            </a:r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514F1D29-71A8-3546-C8C9-56180868DE0C}"/>
              </a:ext>
            </a:extLst>
          </p:cNvPr>
          <p:cNvCxnSpPr>
            <a:cxnSpLocks/>
            <a:stCxn id="12" idx="2"/>
            <a:endCxn id="25" idx="0"/>
          </p:cNvCxnSpPr>
          <p:nvPr/>
        </p:nvCxnSpPr>
        <p:spPr>
          <a:xfrm>
            <a:off x="1596000" y="1967875"/>
            <a:ext cx="120587" cy="63940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141C86A1-B4CB-93AB-0AF4-2B0EB086901C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2221637" y="2902583"/>
            <a:ext cx="181013" cy="914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0AA46664-BA0B-31AA-BC08-9068BE3D183E}"/>
              </a:ext>
            </a:extLst>
          </p:cNvPr>
          <p:cNvSpPr/>
          <p:nvPr/>
        </p:nvSpPr>
        <p:spPr>
          <a:xfrm>
            <a:off x="3563478" y="2610684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 err="1">
                <a:solidFill>
                  <a:schemeClr val="tx1"/>
                </a:solidFill>
              </a:rPr>
              <a:t>commit</a:t>
            </a:r>
            <a:r>
              <a:rPr lang="de-DE" sz="1100" b="1" i="1" dirty="0">
                <a:solidFill>
                  <a:schemeClr val="tx1"/>
                </a:solidFill>
              </a:rPr>
              <a:t> &amp; push</a:t>
            </a:r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DB0E18E7-6DF8-E6B1-163C-16FC226BC100}"/>
              </a:ext>
            </a:extLst>
          </p:cNvPr>
          <p:cNvCxnSpPr>
            <a:cxnSpLocks/>
            <a:stCxn id="26" idx="3"/>
            <a:endCxn id="33" idx="1"/>
          </p:cNvCxnSpPr>
          <p:nvPr/>
        </p:nvCxnSpPr>
        <p:spPr>
          <a:xfrm>
            <a:off x="3412750" y="2903497"/>
            <a:ext cx="150728" cy="248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2" name="Grafik 41">
            <a:extLst>
              <a:ext uri="{FF2B5EF4-FFF2-40B4-BE49-F238E27FC236}">
                <a16:creationId xmlns:a16="http://schemas.microsoft.com/office/drawing/2014/main" id="{3381A43A-CAC1-32D0-C5E1-D5E447A4F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2293" y="4010845"/>
            <a:ext cx="468611" cy="468611"/>
          </a:xfrm>
          <a:prstGeom prst="rect">
            <a:avLst/>
          </a:prstGeom>
        </p:spPr>
      </p:pic>
      <p:sp>
        <p:nvSpPr>
          <p:cNvPr id="43" name="Abgerundetes Rechteck 42">
            <a:extLst>
              <a:ext uri="{FF2B5EF4-FFF2-40B4-BE49-F238E27FC236}">
                <a16:creationId xmlns:a16="http://schemas.microsoft.com/office/drawing/2014/main" id="{40754225-1DC7-411B-61DF-3DC9D6C91862}"/>
              </a:ext>
            </a:extLst>
          </p:cNvPr>
          <p:cNvSpPr/>
          <p:nvPr/>
        </p:nvSpPr>
        <p:spPr>
          <a:xfrm>
            <a:off x="4746781" y="2607282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 err="1">
                <a:solidFill>
                  <a:schemeClr val="tx1"/>
                </a:solidFill>
              </a:rPr>
              <a:t>trigger</a:t>
            </a:r>
            <a:endParaRPr lang="de-DE" sz="1100" b="1" i="1" dirty="0">
              <a:solidFill>
                <a:schemeClr val="tx1"/>
              </a:solidFill>
            </a:endParaRPr>
          </a:p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GitHub-</a:t>
            </a:r>
            <a:br>
              <a:rPr lang="de-DE" sz="1100" b="1" i="1" dirty="0">
                <a:solidFill>
                  <a:schemeClr val="tx1"/>
                </a:solidFill>
              </a:rPr>
            </a:br>
            <a:r>
              <a:rPr lang="de-DE" sz="1100" b="1" i="1" dirty="0">
                <a:solidFill>
                  <a:schemeClr val="tx1"/>
                </a:solidFill>
              </a:rPr>
              <a:t>Actions</a:t>
            </a:r>
          </a:p>
        </p:txBody>
      </p:sp>
      <p:sp>
        <p:nvSpPr>
          <p:cNvPr id="59" name="Abgerundetes Rechteck 58">
            <a:extLst>
              <a:ext uri="{FF2B5EF4-FFF2-40B4-BE49-F238E27FC236}">
                <a16:creationId xmlns:a16="http://schemas.microsoft.com/office/drawing/2014/main" id="{761A8765-3EFF-DDE9-CBBF-80A9A3C8994A}"/>
              </a:ext>
            </a:extLst>
          </p:cNvPr>
          <p:cNvSpPr/>
          <p:nvPr/>
        </p:nvSpPr>
        <p:spPr>
          <a:xfrm>
            <a:off x="5930084" y="2605764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open PR</a:t>
            </a:r>
          </a:p>
        </p:txBody>
      </p:sp>
      <p:cxnSp>
        <p:nvCxnSpPr>
          <p:cNvPr id="21507" name="Gerade Verbindung 21506">
            <a:extLst>
              <a:ext uri="{FF2B5EF4-FFF2-40B4-BE49-F238E27FC236}">
                <a16:creationId xmlns:a16="http://schemas.microsoft.com/office/drawing/2014/main" id="{ABBB8197-89CB-1340-C5D1-44AA7A7673D2}"/>
              </a:ext>
            </a:extLst>
          </p:cNvPr>
          <p:cNvCxnSpPr>
            <a:cxnSpLocks/>
            <a:stCxn id="33" idx="3"/>
            <a:endCxn id="43" idx="1"/>
          </p:cNvCxnSpPr>
          <p:nvPr/>
        </p:nvCxnSpPr>
        <p:spPr>
          <a:xfrm flipV="1">
            <a:off x="4573578" y="2902583"/>
            <a:ext cx="173203" cy="3402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510" name="Gerade Verbindung 21509">
            <a:extLst>
              <a:ext uri="{FF2B5EF4-FFF2-40B4-BE49-F238E27FC236}">
                <a16:creationId xmlns:a16="http://schemas.microsoft.com/office/drawing/2014/main" id="{9C99ED06-D450-702E-BBCB-55EC0108F442}"/>
              </a:ext>
            </a:extLst>
          </p:cNvPr>
          <p:cNvCxnSpPr>
            <a:cxnSpLocks/>
            <a:stCxn id="43" idx="3"/>
            <a:endCxn id="59" idx="1"/>
          </p:cNvCxnSpPr>
          <p:nvPr/>
        </p:nvCxnSpPr>
        <p:spPr>
          <a:xfrm flipV="1">
            <a:off x="5756881" y="2901065"/>
            <a:ext cx="173203" cy="151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515" name="Abgerundetes Rechteck 21514">
            <a:extLst>
              <a:ext uri="{FF2B5EF4-FFF2-40B4-BE49-F238E27FC236}">
                <a16:creationId xmlns:a16="http://schemas.microsoft.com/office/drawing/2014/main" id="{F9A0034C-89F4-4D04-1984-3FE78DE21DFC}"/>
              </a:ext>
            </a:extLst>
          </p:cNvPr>
          <p:cNvSpPr/>
          <p:nvPr/>
        </p:nvSpPr>
        <p:spPr>
          <a:xfrm>
            <a:off x="6316570" y="3801544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review PR</a:t>
            </a:r>
          </a:p>
        </p:txBody>
      </p:sp>
      <p:sp>
        <p:nvSpPr>
          <p:cNvPr id="21516" name="Abgerundetes Rechteck 21515">
            <a:extLst>
              <a:ext uri="{FF2B5EF4-FFF2-40B4-BE49-F238E27FC236}">
                <a16:creationId xmlns:a16="http://schemas.microsoft.com/office/drawing/2014/main" id="{E80FF8C6-18F1-1932-0C5E-D12C26A37A7B}"/>
              </a:ext>
            </a:extLst>
          </p:cNvPr>
          <p:cNvSpPr/>
          <p:nvPr/>
        </p:nvSpPr>
        <p:spPr>
          <a:xfrm>
            <a:off x="7558935" y="3804570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 err="1">
                <a:solidFill>
                  <a:schemeClr val="tx1"/>
                </a:solidFill>
              </a:rPr>
              <a:t>merge</a:t>
            </a:r>
            <a:r>
              <a:rPr lang="de-DE" sz="1100" b="1" i="1" dirty="0">
                <a:solidFill>
                  <a:schemeClr val="tx1"/>
                </a:solidFill>
              </a:rPr>
              <a:t> PR</a:t>
            </a:r>
          </a:p>
        </p:txBody>
      </p:sp>
      <p:cxnSp>
        <p:nvCxnSpPr>
          <p:cNvPr id="21517" name="Gerade Verbindung 21516">
            <a:extLst>
              <a:ext uri="{FF2B5EF4-FFF2-40B4-BE49-F238E27FC236}">
                <a16:creationId xmlns:a16="http://schemas.microsoft.com/office/drawing/2014/main" id="{8B2C8D87-2B7F-D7F9-E42E-F97AEB2AA5BE}"/>
              </a:ext>
            </a:extLst>
          </p:cNvPr>
          <p:cNvCxnSpPr>
            <a:cxnSpLocks/>
            <a:stCxn id="59" idx="2"/>
            <a:endCxn id="21515" idx="0"/>
          </p:cNvCxnSpPr>
          <p:nvPr/>
        </p:nvCxnSpPr>
        <p:spPr>
          <a:xfrm>
            <a:off x="6435134" y="3196366"/>
            <a:ext cx="386486" cy="60517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521" name="Gerade Verbindung 21520">
            <a:extLst>
              <a:ext uri="{FF2B5EF4-FFF2-40B4-BE49-F238E27FC236}">
                <a16:creationId xmlns:a16="http://schemas.microsoft.com/office/drawing/2014/main" id="{438FFDAC-A794-F694-06F3-B01AD43A3DD4}"/>
              </a:ext>
            </a:extLst>
          </p:cNvPr>
          <p:cNvCxnSpPr>
            <a:cxnSpLocks/>
            <a:endCxn id="21516" idx="1"/>
          </p:cNvCxnSpPr>
          <p:nvPr/>
        </p:nvCxnSpPr>
        <p:spPr>
          <a:xfrm>
            <a:off x="7326670" y="4096845"/>
            <a:ext cx="232265" cy="3026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51DB32C-2910-BFC6-7535-30F04E913474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7CDC64E-7810-B9BB-9130-AB5CF6E6F531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51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5" grpId="0" animBg="1"/>
      <p:bldP spid="26" grpId="0" animBg="1"/>
      <p:bldP spid="33" grpId="0" animBg="1"/>
      <p:bldP spid="43" grpId="0" animBg="1"/>
      <p:bldP spid="59" grpId="0" animBg="1"/>
      <p:bldP spid="21515" grpId="0" animBg="1"/>
      <p:bldP spid="215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TYPICAL ISSUES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4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DEVIATION FROM OPTIMAL PROCESS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625131F-E9A4-5D08-E86F-27BC65BA21C7}"/>
              </a:ext>
            </a:extLst>
          </p:cNvPr>
          <p:cNvSpPr txBox="1"/>
          <p:nvPr/>
        </p:nvSpPr>
        <p:spPr>
          <a:xfrm>
            <a:off x="457200" y="1565996"/>
            <a:ext cx="8379562" cy="2728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1463" indent="-271463" eaLnBrk="1" hangingPunct="1">
              <a:lnSpc>
                <a:spcPct val="110000"/>
              </a:lnSpc>
              <a:buClr>
                <a:schemeClr val="accent1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Ticket </a:t>
            </a:r>
            <a:r>
              <a:rPr lang="de-DE" alt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definition</a:t>
            </a:r>
            <a:r>
              <a:rPr lang="de-DE" alt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de-DE" alt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communication</a:t>
            </a:r>
            <a:r>
              <a:rPr lang="de-DE" alt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issues</a:t>
            </a:r>
            <a:endParaRPr lang="de-DE" alt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Clr>
                <a:schemeClr val="accent1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Ticket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vagely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defined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15963" lvl="1" indent="-271463">
              <a:lnSpc>
                <a:spcPct val="110000"/>
              </a:lnSpc>
              <a:buClr>
                <a:schemeClr val="accent1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Estimation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precise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enough</a:t>
            </a:r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Clr>
                <a:schemeClr val="accent1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Long review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phases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PR)</a:t>
            </a:r>
            <a:b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>
              <a:lnSpc>
                <a:spcPct val="110000"/>
              </a:lnSpc>
              <a:buClr>
                <a:schemeClr val="accent1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Technical </a:t>
            </a:r>
            <a:r>
              <a:rPr lang="de-DE" alt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issues</a:t>
            </a:r>
            <a:endParaRPr lang="de-DE" alt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8663" lvl="1" indent="-271463">
              <a:lnSpc>
                <a:spcPct val="110000"/>
              </a:lnSpc>
              <a:buClr>
                <a:schemeClr val="accent1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Fail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tests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8663" lvl="1" indent="-271463">
              <a:lnSpc>
                <a:spcPct val="110000"/>
              </a:lnSpc>
              <a:buClr>
                <a:schemeClr val="accent1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Merge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Conflicts</a:t>
            </a:r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8663" lvl="1" indent="-271463">
              <a:lnSpc>
                <a:spcPct val="110000"/>
              </a:lnSpc>
              <a:buClr>
                <a:schemeClr val="accent1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Bad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reviews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Bugs on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master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branch</a:t>
            </a:r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Clr>
                <a:schemeClr val="accent1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implementable</a:t>
            </a:r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8FD9F638-E473-EA2F-7649-8EFE9C6E309A}"/>
              </a:ext>
            </a:extLst>
          </p:cNvPr>
          <p:cNvSpPr/>
          <p:nvPr/>
        </p:nvSpPr>
        <p:spPr>
          <a:xfrm>
            <a:off x="7420798" y="1956501"/>
            <a:ext cx="1107305" cy="624450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i="1" dirty="0" err="1">
                <a:solidFill>
                  <a:schemeClr val="tx1"/>
                </a:solidFill>
              </a:rPr>
              <a:t>trigger</a:t>
            </a:r>
            <a:endParaRPr lang="de-DE" sz="900" b="1" i="1" dirty="0">
              <a:solidFill>
                <a:schemeClr val="tx1"/>
              </a:solidFill>
            </a:endParaRPr>
          </a:p>
          <a:p>
            <a:pPr algn="ctr"/>
            <a:r>
              <a:rPr lang="de-DE" sz="900" b="1" i="1" dirty="0">
                <a:solidFill>
                  <a:schemeClr val="tx1"/>
                </a:solidFill>
              </a:rPr>
              <a:t>GitHub-</a:t>
            </a:r>
            <a:br>
              <a:rPr lang="de-DE" sz="900" b="1" i="1" dirty="0">
                <a:solidFill>
                  <a:schemeClr val="tx1"/>
                </a:solidFill>
              </a:rPr>
            </a:br>
            <a:r>
              <a:rPr lang="de-DE" sz="900" b="1" i="1" dirty="0">
                <a:solidFill>
                  <a:schemeClr val="tx1"/>
                </a:solidFill>
              </a:rPr>
              <a:t>Actions</a:t>
            </a: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30251CE5-AA7F-3D60-0259-F97AB6734A12}"/>
              </a:ext>
            </a:extLst>
          </p:cNvPr>
          <p:cNvSpPr/>
          <p:nvPr/>
        </p:nvSpPr>
        <p:spPr>
          <a:xfrm>
            <a:off x="5206019" y="2077126"/>
            <a:ext cx="1107304" cy="624451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 err="1">
                <a:solidFill>
                  <a:schemeClr val="tx1"/>
                </a:solidFill>
              </a:rPr>
              <a:t>write</a:t>
            </a:r>
            <a:r>
              <a:rPr lang="de-DE" sz="1050" b="1" i="1" dirty="0">
                <a:solidFill>
                  <a:schemeClr val="tx1"/>
                </a:solidFill>
              </a:rPr>
              <a:t> ticket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B7B7761A-4080-2E83-703A-5FFBF164B9EE}"/>
              </a:ext>
            </a:extLst>
          </p:cNvPr>
          <p:cNvSpPr/>
          <p:nvPr/>
        </p:nvSpPr>
        <p:spPr>
          <a:xfrm>
            <a:off x="7149832" y="3025297"/>
            <a:ext cx="1107305" cy="520630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>
                <a:solidFill>
                  <a:schemeClr val="tx1"/>
                </a:solidFill>
              </a:rPr>
              <a:t>review PR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D33D2112-C100-E744-1AED-E630690B26FB}"/>
              </a:ext>
            </a:extLst>
          </p:cNvPr>
          <p:cNvSpPr/>
          <p:nvPr/>
        </p:nvSpPr>
        <p:spPr>
          <a:xfrm>
            <a:off x="5408536" y="3178754"/>
            <a:ext cx="1107305" cy="585216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 err="1">
                <a:solidFill>
                  <a:schemeClr val="tx1"/>
                </a:solidFill>
              </a:rPr>
              <a:t>merge</a:t>
            </a:r>
            <a:r>
              <a:rPr lang="de-DE" sz="1100" b="1" i="1" dirty="0">
                <a:solidFill>
                  <a:schemeClr val="tx1"/>
                </a:solidFill>
              </a:rPr>
              <a:t> PR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41181FD9-DA20-3A80-C399-6FD2D6F675A9}"/>
              </a:ext>
            </a:extLst>
          </p:cNvPr>
          <p:cNvSpPr/>
          <p:nvPr/>
        </p:nvSpPr>
        <p:spPr>
          <a:xfrm>
            <a:off x="6151015" y="996283"/>
            <a:ext cx="1107304" cy="578471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i="1" dirty="0" err="1">
                <a:solidFill>
                  <a:schemeClr val="tx1"/>
                </a:solidFill>
              </a:rPr>
              <a:t>implement</a:t>
            </a:r>
            <a:r>
              <a:rPr lang="de-DE" sz="900" b="1" i="1" dirty="0">
                <a:solidFill>
                  <a:schemeClr val="tx1"/>
                </a:solidFill>
              </a:rPr>
              <a:t> &amp; </a:t>
            </a:r>
            <a:r>
              <a:rPr lang="de-DE" sz="900" b="1" i="1" dirty="0" err="1">
                <a:solidFill>
                  <a:schemeClr val="tx1"/>
                </a:solidFill>
              </a:rPr>
              <a:t>test</a:t>
            </a:r>
            <a:r>
              <a:rPr lang="de-DE" sz="900" b="1" i="1" dirty="0">
                <a:solidFill>
                  <a:schemeClr val="tx1"/>
                </a:solidFill>
              </a:rPr>
              <a:t> feature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EFE3DEB-6E04-092E-F528-2963CF9D37BF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7852CEF-608B-D802-8A36-4C47786208DD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1" name="Gewitterblitz 10">
            <a:extLst>
              <a:ext uri="{FF2B5EF4-FFF2-40B4-BE49-F238E27FC236}">
                <a16:creationId xmlns:a16="http://schemas.microsoft.com/office/drawing/2014/main" id="{3BD78ABD-277F-5431-2520-F3E0BDC86E52}"/>
              </a:ext>
            </a:extLst>
          </p:cNvPr>
          <p:cNvSpPr/>
          <p:nvPr/>
        </p:nvSpPr>
        <p:spPr>
          <a:xfrm rot="1200432">
            <a:off x="6606401" y="2164675"/>
            <a:ext cx="362737" cy="543240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236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>
                <a:latin typeface="Arial" panose="020B0604020202020204" pitchFamily="34" charset="0"/>
                <a:cs typeface="Arial" panose="020B0604020202020204" pitchFamily="34" charset="0"/>
              </a:rPr>
              <a:t>DEVELOPMENT TOOL LANDSCAPE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51DB32C-2910-BFC6-7535-30F04E913474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7CDC64E-7810-B9BB-9130-AB5CF6E6F531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281A407-9807-4A19-8757-54EF25F7A7CE}"/>
              </a:ext>
            </a:extLst>
          </p:cNvPr>
          <p:cNvGrpSpPr/>
          <p:nvPr/>
        </p:nvGrpSpPr>
        <p:grpSpPr>
          <a:xfrm>
            <a:off x="4715021" y="1511584"/>
            <a:ext cx="5435050" cy="952707"/>
            <a:chOff x="4715021" y="1511584"/>
            <a:chExt cx="5435050" cy="952707"/>
          </a:xfrm>
        </p:grpSpPr>
        <p:grpSp>
          <p:nvGrpSpPr>
            <p:cNvPr id="49" name="Gruppieren 48">
              <a:extLst>
                <a:ext uri="{FF2B5EF4-FFF2-40B4-BE49-F238E27FC236}">
                  <a16:creationId xmlns:a16="http://schemas.microsoft.com/office/drawing/2014/main" id="{B0803864-0D9F-524E-F3BB-3312D47B0494}"/>
                </a:ext>
              </a:extLst>
            </p:cNvPr>
            <p:cNvGrpSpPr/>
            <p:nvPr/>
          </p:nvGrpSpPr>
          <p:grpSpPr>
            <a:xfrm>
              <a:off x="4715021" y="1567629"/>
              <a:ext cx="4123884" cy="816677"/>
              <a:chOff x="544370" y="1328105"/>
              <a:chExt cx="4123884" cy="816677"/>
            </a:xfrm>
          </p:grpSpPr>
          <p:sp>
            <p:nvSpPr>
              <p:cNvPr id="50" name="Abgerundetes Rechteck 49">
                <a:extLst>
                  <a:ext uri="{FF2B5EF4-FFF2-40B4-BE49-F238E27FC236}">
                    <a16:creationId xmlns:a16="http://schemas.microsoft.com/office/drawing/2014/main" id="{572AF4F6-1359-FF30-A07A-07E41F25653F}"/>
                  </a:ext>
                </a:extLst>
              </p:cNvPr>
              <p:cNvSpPr/>
              <p:nvPr/>
            </p:nvSpPr>
            <p:spPr>
              <a:xfrm>
                <a:off x="544370" y="1328105"/>
                <a:ext cx="4123884" cy="816677"/>
              </a:xfrm>
              <a:prstGeom prst="roundRect">
                <a:avLst/>
              </a:prstGeom>
              <a:gradFill flip="none" rotWithShape="1">
                <a:gsLst>
                  <a:gs pos="0">
                    <a:srgbClr val="C9C9C9">
                      <a:tint val="66000"/>
                      <a:satMod val="160000"/>
                    </a:srgbClr>
                  </a:gs>
                  <a:gs pos="50000">
                    <a:srgbClr val="C9C9C9">
                      <a:tint val="44500"/>
                      <a:satMod val="160000"/>
                    </a:srgbClr>
                  </a:gs>
                  <a:gs pos="100000">
                    <a:srgbClr val="C9C9C9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de-DE" sz="1200" b="1" i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1" name="Gerade Verbindung 50">
                <a:extLst>
                  <a:ext uri="{FF2B5EF4-FFF2-40B4-BE49-F238E27FC236}">
                    <a16:creationId xmlns:a16="http://schemas.microsoft.com/office/drawing/2014/main" id="{4C18A112-A534-CB19-508D-9DD6FE10D8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1788" y="1328106"/>
                <a:ext cx="0" cy="816676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C751AFA4-7DF8-65E9-7DF2-588075021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5136" y="1511584"/>
              <a:ext cx="952707" cy="952707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10CB8113-D077-EFB4-3F36-A56E4B74E51B}"/>
                </a:ext>
              </a:extLst>
            </p:cNvPr>
            <p:cNvSpPr txBox="1"/>
            <p:nvPr/>
          </p:nvSpPr>
          <p:spPr>
            <a:xfrm>
              <a:off x="6360761" y="1904935"/>
              <a:ext cx="3789310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300" i="0" dirty="0">
                  <a:latin typeface="+mn-lt"/>
                  <a:cs typeface="Arial" panose="020B0604020202020204" pitchFamily="34" charset="0"/>
                </a:rPr>
                <a:t>Container </a:t>
              </a:r>
              <a:r>
                <a:rPr lang="de-DE" sz="1300" i="0" dirty="0" err="1">
                  <a:latin typeface="+mn-lt"/>
                  <a:cs typeface="Arial" panose="020B0604020202020204" pitchFamily="34" charset="0"/>
                </a:rPr>
                <a:t>engine</a:t>
              </a:r>
              <a:endParaRPr lang="de-DE" sz="1300" i="0" dirty="0">
                <a:latin typeface="+mn-lt"/>
                <a:cs typeface="Arial" panose="020B0604020202020204" pitchFamily="34" charset="0"/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6F5B4BEB-67CA-7A5B-EB87-C081AD8D970B}"/>
              </a:ext>
            </a:extLst>
          </p:cNvPr>
          <p:cNvGrpSpPr/>
          <p:nvPr/>
        </p:nvGrpSpPr>
        <p:grpSpPr>
          <a:xfrm>
            <a:off x="4715021" y="2593117"/>
            <a:ext cx="6274449" cy="1284278"/>
            <a:chOff x="4686286" y="2574630"/>
            <a:chExt cx="6274449" cy="1284278"/>
          </a:xfrm>
        </p:grpSpPr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5FA91DF7-33A1-952A-E678-92F78B90C819}"/>
                </a:ext>
              </a:extLst>
            </p:cNvPr>
            <p:cNvGrpSpPr/>
            <p:nvPr/>
          </p:nvGrpSpPr>
          <p:grpSpPr>
            <a:xfrm>
              <a:off x="4715021" y="2574630"/>
              <a:ext cx="4123884" cy="1284278"/>
              <a:chOff x="544370" y="1328105"/>
              <a:chExt cx="4123884" cy="816677"/>
            </a:xfrm>
          </p:grpSpPr>
          <p:sp>
            <p:nvSpPr>
              <p:cNvPr id="60" name="Abgerundetes Rechteck 59">
                <a:extLst>
                  <a:ext uri="{FF2B5EF4-FFF2-40B4-BE49-F238E27FC236}">
                    <a16:creationId xmlns:a16="http://schemas.microsoft.com/office/drawing/2014/main" id="{A59319C5-AE91-3D04-D5B4-76F4B7938897}"/>
                  </a:ext>
                </a:extLst>
              </p:cNvPr>
              <p:cNvSpPr/>
              <p:nvPr/>
            </p:nvSpPr>
            <p:spPr>
              <a:xfrm>
                <a:off x="544370" y="1328105"/>
                <a:ext cx="4123884" cy="816677"/>
              </a:xfrm>
              <a:prstGeom prst="roundRect">
                <a:avLst/>
              </a:prstGeom>
              <a:gradFill flip="none" rotWithShape="1">
                <a:gsLst>
                  <a:gs pos="0">
                    <a:srgbClr val="C9C9C9">
                      <a:tint val="66000"/>
                      <a:satMod val="160000"/>
                    </a:srgbClr>
                  </a:gs>
                  <a:gs pos="50000">
                    <a:srgbClr val="C9C9C9">
                      <a:tint val="44500"/>
                      <a:satMod val="160000"/>
                    </a:srgbClr>
                  </a:gs>
                  <a:gs pos="100000">
                    <a:srgbClr val="C9C9C9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de-DE" sz="1200" b="1" i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1" name="Gerade Verbindung 60">
                <a:extLst>
                  <a:ext uri="{FF2B5EF4-FFF2-40B4-BE49-F238E27FC236}">
                    <a16:creationId xmlns:a16="http://schemas.microsoft.com/office/drawing/2014/main" id="{E8886B89-3B17-D4D4-75E2-AB78902C57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1788" y="1328106"/>
                <a:ext cx="0" cy="816676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3" name="Grafik 12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8BD6A7F2-9DA3-C081-AEB6-05A91D337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6286" y="2847141"/>
              <a:ext cx="1284742" cy="722667"/>
            </a:xfrm>
            <a:prstGeom prst="rect">
              <a:avLst/>
            </a:prstGeom>
          </p:spPr>
        </p:pic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B22D7E2C-6D15-D7CB-C852-B17FFCC7C760}"/>
                </a:ext>
              </a:extLst>
            </p:cNvPr>
            <p:cNvSpPr txBox="1"/>
            <p:nvPr/>
          </p:nvSpPr>
          <p:spPr>
            <a:xfrm>
              <a:off x="6069523" y="2686042"/>
              <a:ext cx="3789310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300" dirty="0" err="1">
                  <a:latin typeface="+mn-lt"/>
                  <a:cs typeface="Arial" panose="020B0604020202020204" pitchFamily="34" charset="0"/>
                </a:rPr>
                <a:t>Configuration</a:t>
              </a:r>
              <a:r>
                <a:rPr lang="de-DE" sz="1300" dirty="0">
                  <a:latin typeface="+mn-lt"/>
                  <a:cs typeface="Arial" panose="020B0604020202020204" pitchFamily="34" charset="0"/>
                </a:rPr>
                <a:t> </a:t>
              </a:r>
              <a:r>
                <a:rPr lang="de-DE" sz="1300" dirty="0" err="1">
                  <a:latin typeface="+mn-lt"/>
                  <a:cs typeface="Arial" panose="020B0604020202020204" pitchFamily="34" charset="0"/>
                </a:rPr>
                <a:t>management</a:t>
              </a:r>
              <a:endParaRPr lang="de-DE" sz="1300" i="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2EFA1C2A-6911-3912-BD96-75145D357AFE}"/>
                </a:ext>
              </a:extLst>
            </p:cNvPr>
            <p:cNvSpPr txBox="1"/>
            <p:nvPr/>
          </p:nvSpPr>
          <p:spPr>
            <a:xfrm>
              <a:off x="6067803" y="3601946"/>
              <a:ext cx="4892932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300" dirty="0">
                  <a:latin typeface="+mn-lt"/>
                  <a:cs typeface="Arial" panose="020B0604020202020204" pitchFamily="34" charset="0"/>
                </a:rPr>
                <a:t>Actions: </a:t>
              </a:r>
              <a:r>
                <a:rPr lang="de-DE" sz="1300" dirty="0" err="1">
                  <a:latin typeface="+mn-lt"/>
                  <a:cs typeface="Arial" panose="020B0604020202020204" pitchFamily="34" charset="0"/>
                </a:rPr>
                <a:t>build</a:t>
              </a:r>
              <a:r>
                <a:rPr lang="de-DE" sz="1300" dirty="0">
                  <a:latin typeface="+mn-lt"/>
                  <a:cs typeface="Arial" panose="020B0604020202020204" pitchFamily="34" charset="0"/>
                </a:rPr>
                <a:t>-test-pipeline</a:t>
              </a:r>
              <a:endParaRPr lang="de-DE" sz="1300" i="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4EEB7AF7-97CD-44D5-68F3-A0D7FAB7DB64}"/>
                </a:ext>
              </a:extLst>
            </p:cNvPr>
            <p:cNvSpPr txBox="1"/>
            <p:nvPr/>
          </p:nvSpPr>
          <p:spPr>
            <a:xfrm>
              <a:off x="6067803" y="3301696"/>
              <a:ext cx="3789310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300" dirty="0">
                  <a:latin typeface="+mn-lt"/>
                  <a:cs typeface="Arial" panose="020B0604020202020204" pitchFamily="34" charset="0"/>
                </a:rPr>
                <a:t>Release-pipeline &amp; </a:t>
              </a:r>
              <a:r>
                <a:rPr lang="de-DE" sz="1300" dirty="0" err="1">
                  <a:latin typeface="+mn-lt"/>
                  <a:cs typeface="Arial" panose="020B0604020202020204" pitchFamily="34" charset="0"/>
                </a:rPr>
                <a:t>management</a:t>
              </a:r>
              <a:endParaRPr lang="de-DE" sz="1300" i="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C58C0616-53A0-113A-876D-31556101B8D9}"/>
                </a:ext>
              </a:extLst>
            </p:cNvPr>
            <p:cNvSpPr txBox="1"/>
            <p:nvPr/>
          </p:nvSpPr>
          <p:spPr>
            <a:xfrm>
              <a:off x="6067803" y="2990358"/>
              <a:ext cx="2916965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300" dirty="0">
                  <a:latin typeface="+mn-lt"/>
                  <a:cs typeface="Arial" panose="020B0604020202020204" pitchFamily="34" charset="0"/>
                </a:rPr>
                <a:t>Code </a:t>
              </a:r>
              <a:r>
                <a:rPr lang="de-DE" sz="1300" dirty="0" err="1">
                  <a:latin typeface="+mn-lt"/>
                  <a:cs typeface="Arial" panose="020B0604020202020204" pitchFamily="34" charset="0"/>
                </a:rPr>
                <a:t>version</a:t>
              </a:r>
              <a:r>
                <a:rPr lang="de-DE" sz="1300" dirty="0">
                  <a:latin typeface="+mn-lt"/>
                  <a:cs typeface="Arial" panose="020B0604020202020204" pitchFamily="34" charset="0"/>
                </a:rPr>
                <a:t> </a:t>
              </a:r>
              <a:r>
                <a:rPr lang="de-DE" sz="1300" dirty="0" err="1">
                  <a:latin typeface="+mn-lt"/>
                  <a:cs typeface="Arial" panose="020B0604020202020204" pitchFamily="34" charset="0"/>
                </a:rPr>
                <a:t>management</a:t>
              </a:r>
              <a:endParaRPr lang="de-DE" sz="1300" i="0" dirty="0">
                <a:latin typeface="+mn-lt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AA7621A9-3090-0F4C-C22C-64B5AF54CB86}"/>
              </a:ext>
            </a:extLst>
          </p:cNvPr>
          <p:cNvGrpSpPr/>
          <p:nvPr/>
        </p:nvGrpSpPr>
        <p:grpSpPr>
          <a:xfrm>
            <a:off x="454124" y="1569283"/>
            <a:ext cx="5102682" cy="816676"/>
            <a:chOff x="454124" y="1569283"/>
            <a:chExt cx="5102682" cy="816676"/>
          </a:xfrm>
        </p:grpSpPr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20AB79ED-9B90-ABF6-478E-1EC903C6D18E}"/>
                </a:ext>
              </a:extLst>
            </p:cNvPr>
            <p:cNvGrpSpPr/>
            <p:nvPr/>
          </p:nvGrpSpPr>
          <p:grpSpPr>
            <a:xfrm>
              <a:off x="454124" y="1569283"/>
              <a:ext cx="4123884" cy="816676"/>
              <a:chOff x="544370" y="1328105"/>
              <a:chExt cx="4123884" cy="816677"/>
            </a:xfrm>
          </p:grpSpPr>
          <p:sp>
            <p:nvSpPr>
              <p:cNvPr id="40" name="Abgerundetes Rechteck 39">
                <a:extLst>
                  <a:ext uri="{FF2B5EF4-FFF2-40B4-BE49-F238E27FC236}">
                    <a16:creationId xmlns:a16="http://schemas.microsoft.com/office/drawing/2014/main" id="{7F1B44EA-FAC1-2CC1-3883-634F01D1D24C}"/>
                  </a:ext>
                </a:extLst>
              </p:cNvPr>
              <p:cNvSpPr/>
              <p:nvPr/>
            </p:nvSpPr>
            <p:spPr>
              <a:xfrm>
                <a:off x="544370" y="1328105"/>
                <a:ext cx="4123884" cy="816677"/>
              </a:xfrm>
              <a:prstGeom prst="roundRect">
                <a:avLst/>
              </a:prstGeom>
              <a:gradFill flip="none" rotWithShape="1">
                <a:gsLst>
                  <a:gs pos="0">
                    <a:srgbClr val="C9C9C9">
                      <a:tint val="66000"/>
                      <a:satMod val="160000"/>
                    </a:srgbClr>
                  </a:gs>
                  <a:gs pos="50000">
                    <a:srgbClr val="C9C9C9">
                      <a:tint val="44500"/>
                      <a:satMod val="160000"/>
                    </a:srgbClr>
                  </a:gs>
                  <a:gs pos="100000">
                    <a:srgbClr val="C9C9C9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de-DE" sz="1200" b="1" i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7" name="Gerade Verbindung 36">
                <a:extLst>
                  <a:ext uri="{FF2B5EF4-FFF2-40B4-BE49-F238E27FC236}">
                    <a16:creationId xmlns:a16="http://schemas.microsoft.com/office/drawing/2014/main" id="{217F9FEA-71A8-85EC-4C2F-24E57F02AE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1788" y="1328106"/>
                <a:ext cx="0" cy="816676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699AA521-7368-8F0A-D5CE-93132432D4AE}"/>
                </a:ext>
              </a:extLst>
            </p:cNvPr>
            <p:cNvSpPr txBox="1"/>
            <p:nvPr/>
          </p:nvSpPr>
          <p:spPr>
            <a:xfrm>
              <a:off x="1767496" y="2011338"/>
              <a:ext cx="3789310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300" i="0" dirty="0" err="1">
                  <a:latin typeface="+mn-lt"/>
                  <a:cs typeface="Arial" panose="020B0604020202020204" pitchFamily="34" charset="0"/>
                </a:rPr>
                <a:t>Virtualization</a:t>
              </a:r>
              <a:r>
                <a:rPr lang="de-DE" sz="1300" i="0" dirty="0">
                  <a:latin typeface="+mn-lt"/>
                  <a:cs typeface="Arial" panose="020B0604020202020204" pitchFamily="34" charset="0"/>
                </a:rPr>
                <a:t> </a:t>
              </a:r>
              <a:r>
                <a:rPr lang="de-DE" sz="1300" i="0" dirty="0" err="1">
                  <a:latin typeface="+mn-lt"/>
                  <a:cs typeface="Arial" panose="020B0604020202020204" pitchFamily="34" charset="0"/>
                </a:rPr>
                <a:t>of</a:t>
              </a:r>
              <a:r>
                <a:rPr lang="de-DE" sz="1300" i="0" dirty="0">
                  <a:latin typeface="+mn-lt"/>
                  <a:cs typeface="Arial" panose="020B0604020202020204" pitchFamily="34" charset="0"/>
                </a:rPr>
                <a:t> </a:t>
              </a:r>
              <a:r>
                <a:rPr lang="de-DE" sz="1300" i="0" dirty="0" err="1">
                  <a:latin typeface="+mn-lt"/>
                  <a:cs typeface="Arial" panose="020B0604020202020204" pitchFamily="34" charset="0"/>
                </a:rPr>
                <a:t>vehicle</a:t>
              </a:r>
              <a:endParaRPr lang="de-DE" sz="1300" i="0" dirty="0">
                <a:latin typeface="+mn-lt"/>
                <a:cs typeface="Arial" panose="020B0604020202020204" pitchFamily="34" charset="0"/>
              </a:endParaRPr>
            </a:p>
          </p:txBody>
        </p:sp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7E2C7A3E-D9E9-CC01-6CD6-2E8532FF5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1185" y="1800633"/>
              <a:ext cx="973111" cy="309419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574F8626-BB5A-8C2C-8CB6-91C047EB350D}"/>
                </a:ext>
              </a:extLst>
            </p:cNvPr>
            <p:cNvSpPr txBox="1"/>
            <p:nvPr/>
          </p:nvSpPr>
          <p:spPr>
            <a:xfrm>
              <a:off x="1767496" y="1707022"/>
              <a:ext cx="3789310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300" dirty="0" err="1">
                  <a:latin typeface="+mn-lt"/>
                  <a:cs typeface="Arial" panose="020B0604020202020204" pitchFamily="34" charset="0"/>
                </a:rPr>
                <a:t>Emulates</a:t>
              </a:r>
              <a:r>
                <a:rPr lang="de-DE" sz="1300" dirty="0">
                  <a:latin typeface="+mn-lt"/>
                  <a:cs typeface="Arial" panose="020B0604020202020204" pitchFamily="34" charset="0"/>
                </a:rPr>
                <a:t> Leda (OS)</a:t>
              </a:r>
              <a:endParaRPr lang="de-DE" sz="1300" i="0" dirty="0">
                <a:latin typeface="+mn-lt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4640A04F-931E-0A41-EFFD-7E4B829B8D33}"/>
              </a:ext>
            </a:extLst>
          </p:cNvPr>
          <p:cNvGrpSpPr/>
          <p:nvPr/>
        </p:nvGrpSpPr>
        <p:grpSpPr>
          <a:xfrm>
            <a:off x="454124" y="2593115"/>
            <a:ext cx="5102250" cy="1284276"/>
            <a:chOff x="454124" y="2593115"/>
            <a:chExt cx="5102250" cy="1284276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4867AE76-F3BB-28FF-FBEE-EA549F8D4DA2}"/>
                </a:ext>
              </a:extLst>
            </p:cNvPr>
            <p:cNvGrpSpPr/>
            <p:nvPr/>
          </p:nvGrpSpPr>
          <p:grpSpPr>
            <a:xfrm>
              <a:off x="454124" y="2593115"/>
              <a:ext cx="5102250" cy="1284276"/>
              <a:chOff x="444338" y="3702647"/>
              <a:chExt cx="5102250" cy="816677"/>
            </a:xfrm>
          </p:grpSpPr>
          <p:sp>
            <p:nvSpPr>
              <p:cNvPr id="4" name="Abgerundetes Rechteck 3">
                <a:extLst>
                  <a:ext uri="{FF2B5EF4-FFF2-40B4-BE49-F238E27FC236}">
                    <a16:creationId xmlns:a16="http://schemas.microsoft.com/office/drawing/2014/main" id="{D05A2AA5-BC68-BDBF-FA0B-FF1440DD1A31}"/>
                  </a:ext>
                </a:extLst>
              </p:cNvPr>
              <p:cNvSpPr/>
              <p:nvPr/>
            </p:nvSpPr>
            <p:spPr>
              <a:xfrm>
                <a:off x="444338" y="3702647"/>
                <a:ext cx="4123884" cy="816677"/>
              </a:xfrm>
              <a:prstGeom prst="roundRect">
                <a:avLst/>
              </a:prstGeom>
              <a:gradFill flip="none" rotWithShape="1">
                <a:gsLst>
                  <a:gs pos="0">
                    <a:srgbClr val="C9C9C9">
                      <a:tint val="66000"/>
                      <a:satMod val="160000"/>
                    </a:srgbClr>
                  </a:gs>
                  <a:gs pos="50000">
                    <a:srgbClr val="C9C9C9">
                      <a:tint val="44500"/>
                      <a:satMod val="160000"/>
                    </a:srgbClr>
                  </a:gs>
                  <a:gs pos="100000">
                    <a:srgbClr val="C9C9C9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de-DE" sz="1200" b="1" i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0" name="Grafik 19">
                <a:extLst>
                  <a:ext uri="{FF2B5EF4-FFF2-40B4-BE49-F238E27FC236}">
                    <a16:creationId xmlns:a16="http://schemas.microsoft.com/office/drawing/2014/main" id="{2565D9D7-794D-1DE8-07E8-4B5A2D50A5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8994" y="3917641"/>
                <a:ext cx="558930" cy="386689"/>
              </a:xfrm>
              <a:prstGeom prst="rect">
                <a:avLst/>
              </a:prstGeom>
            </p:spPr>
          </p:pic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F73138F1-71E6-C79B-35E3-3C1C09259906}"/>
                  </a:ext>
                </a:extLst>
              </p:cNvPr>
              <p:cNvSpPr txBox="1"/>
              <p:nvPr/>
            </p:nvSpPr>
            <p:spPr>
              <a:xfrm>
                <a:off x="1749345" y="3894676"/>
                <a:ext cx="3789310" cy="1272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300" dirty="0">
                    <a:latin typeface="+mn-lt"/>
                    <a:cs typeface="Arial" panose="020B0604020202020204" pitchFamily="34" charset="0"/>
                  </a:rPr>
                  <a:t>Code </a:t>
                </a:r>
                <a:r>
                  <a:rPr lang="de-DE" sz="1300" dirty="0" err="1">
                    <a:latin typeface="+mn-lt"/>
                    <a:cs typeface="Arial" panose="020B0604020202020204" pitchFamily="34" charset="0"/>
                  </a:rPr>
                  <a:t>editor</a:t>
                </a:r>
                <a:r>
                  <a:rPr lang="de-DE" sz="1300" dirty="0">
                    <a:latin typeface="+mn-lt"/>
                    <a:cs typeface="Arial" panose="020B0604020202020204" pitchFamily="34" charset="0"/>
                  </a:rPr>
                  <a:t> / IDE</a:t>
                </a:r>
                <a:endParaRPr lang="de-DE" sz="1300" i="0" dirty="0">
                  <a:latin typeface="+mn-lt"/>
                  <a:cs typeface="Arial" panose="020B0604020202020204" pitchFamily="34" charset="0"/>
                </a:endParaRPr>
              </a:p>
            </p:txBody>
          </p:sp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B1E95679-8D73-A14A-8CDD-EB41C042A4D5}"/>
                  </a:ext>
                </a:extLst>
              </p:cNvPr>
              <p:cNvSpPr txBox="1"/>
              <p:nvPr/>
            </p:nvSpPr>
            <p:spPr>
              <a:xfrm>
                <a:off x="1757278" y="4257016"/>
                <a:ext cx="3789310" cy="1272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300" i="0" dirty="0">
                    <a:latin typeface="+mn-lt"/>
                    <a:cs typeface="Arial" panose="020B0604020202020204" pitchFamily="34" charset="0"/>
                  </a:rPr>
                  <a:t>DEV-suite </a:t>
                </a:r>
                <a:r>
                  <a:rPr lang="de-DE" sz="1300" i="0" dirty="0" err="1">
                    <a:latin typeface="+mn-lt"/>
                    <a:cs typeface="Arial" panose="020B0604020202020204" pitchFamily="34" charset="0"/>
                  </a:rPr>
                  <a:t>for</a:t>
                </a:r>
                <a:r>
                  <a:rPr lang="de-DE" sz="1300" i="0" dirty="0">
                    <a:latin typeface="+mn-lt"/>
                    <a:cs typeface="Arial" panose="020B0604020202020204" pitchFamily="34" charset="0"/>
                  </a:rPr>
                  <a:t> </a:t>
                </a:r>
                <a:r>
                  <a:rPr lang="de-DE" sz="1300" i="0" dirty="0" err="1">
                    <a:latin typeface="+mn-lt"/>
                    <a:cs typeface="Arial" panose="020B0604020202020204" pitchFamily="34" charset="0"/>
                  </a:rPr>
                  <a:t>VSCode</a:t>
                </a:r>
                <a:r>
                  <a:rPr lang="de-DE" sz="1300" i="0" dirty="0">
                    <a:latin typeface="+mn-lt"/>
                    <a:cs typeface="Arial" panose="020B0604020202020204" pitchFamily="34" charset="0"/>
                  </a:rPr>
                  <a:t> </a:t>
                </a:r>
                <a:r>
                  <a:rPr lang="de-DE" sz="1300" dirty="0" err="1">
                    <a:latin typeface="+mn-lt"/>
                    <a:cs typeface="Arial" panose="020B0604020202020204" pitchFamily="34" charset="0"/>
                  </a:rPr>
                  <a:t>p</a:t>
                </a:r>
                <a:r>
                  <a:rPr lang="de-DE" sz="1300" i="0" dirty="0" err="1">
                    <a:latin typeface="+mn-lt"/>
                    <a:cs typeface="Arial" panose="020B0604020202020204" pitchFamily="34" charset="0"/>
                  </a:rPr>
                  <a:t>lugin</a:t>
                </a:r>
                <a:endParaRPr lang="de-DE" sz="1300" i="0" dirty="0">
                  <a:latin typeface="+mn-lt"/>
                  <a:cs typeface="Arial" panose="020B0604020202020204" pitchFamily="34" charset="0"/>
                </a:endParaRPr>
              </a:p>
            </p:txBody>
          </p:sp>
          <p:cxnSp>
            <p:nvCxnSpPr>
              <p:cNvPr id="6" name="Gerade Verbindung 5">
                <a:extLst>
                  <a:ext uri="{FF2B5EF4-FFF2-40B4-BE49-F238E27FC236}">
                    <a16:creationId xmlns:a16="http://schemas.microsoft.com/office/drawing/2014/main" id="{860B3322-0279-5AD9-0DD6-41B7C8387F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21756" y="3702648"/>
                <a:ext cx="0" cy="816676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C02CEC96-5205-55EC-0B79-309F8BA25172}"/>
                </a:ext>
              </a:extLst>
            </p:cNvPr>
            <p:cNvSpPr txBox="1"/>
            <p:nvPr/>
          </p:nvSpPr>
          <p:spPr>
            <a:xfrm>
              <a:off x="1759131" y="3169678"/>
              <a:ext cx="3789310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300" i="0" dirty="0">
                  <a:latin typeface="+mn-lt"/>
                  <a:cs typeface="Arial" panose="020B0604020202020204" pitchFamily="34" charset="0"/>
                </a:rPr>
                <a:t>Unit </a:t>
              </a:r>
              <a:r>
                <a:rPr lang="de-DE" sz="1300" dirty="0" err="1">
                  <a:latin typeface="+mn-lt"/>
                  <a:cs typeface="Arial" panose="020B0604020202020204" pitchFamily="34" charset="0"/>
                </a:rPr>
                <a:t>t</a:t>
              </a:r>
              <a:r>
                <a:rPr lang="de-DE" sz="1300" i="0" dirty="0" err="1">
                  <a:latin typeface="+mn-lt"/>
                  <a:cs typeface="Arial" panose="020B0604020202020204" pitchFamily="34" charset="0"/>
                </a:rPr>
                <a:t>esting</a:t>
              </a:r>
              <a:endParaRPr lang="de-DE" sz="1300" i="0" dirty="0">
                <a:latin typeface="+mn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1562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4" y="2079625"/>
            <a:ext cx="7043158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solidFill>
                  <a:srgbClr val="C00000"/>
                </a:solidFill>
                <a:ea typeface="+mj-ea"/>
              </a:rPr>
              <a:t>PROJECT SUM UP –</a:t>
            </a:r>
            <a:br>
              <a:rPr lang="de-DE" dirty="0">
                <a:ea typeface="+mj-ea"/>
              </a:rPr>
            </a:br>
            <a:r>
              <a:rPr lang="de-DE" dirty="0">
                <a:ea typeface="+mj-ea"/>
              </a:rPr>
              <a:t>BIGGEST </a:t>
            </a:r>
            <a:r>
              <a:rPr lang="de-DE" dirty="0" err="1">
                <a:ea typeface="+mj-ea"/>
              </a:rPr>
              <a:t>CHALLeNGE</a:t>
            </a:r>
            <a:r>
              <a:rPr lang="de-DE" dirty="0">
                <a:ea typeface="+mj-ea"/>
              </a:rPr>
              <a:t>, HIGHLIGHT &amp;</a:t>
            </a:r>
            <a:br>
              <a:rPr lang="de-DE" dirty="0">
                <a:ea typeface="+mj-ea"/>
              </a:rPr>
            </a:br>
            <a:r>
              <a:rPr lang="de-DE" dirty="0">
                <a:ea typeface="+mj-ea"/>
              </a:rPr>
              <a:t>KEY LEARNINGS</a:t>
            </a:r>
            <a:br>
              <a:rPr lang="de-DE" dirty="0">
                <a:ea typeface="+mj-ea"/>
              </a:rPr>
            </a:b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Bosch.IO</a:t>
            </a:r>
            <a:endParaRPr lang="de-DE" alt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455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BIGGEST Challenge: BECOME PROJECT-COMPLIENT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4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COMPLIENCE FOR THE LEDA OPEN SOURCE CONTRIBUTION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feil nach unten 20">
            <a:extLst>
              <a:ext uri="{FF2B5EF4-FFF2-40B4-BE49-F238E27FC236}">
                <a16:creationId xmlns:a16="http://schemas.microsoft.com/office/drawing/2014/main" id="{33147F5D-79A4-3043-547E-A031F28011C2}"/>
              </a:ext>
            </a:extLst>
          </p:cNvPr>
          <p:cNvSpPr/>
          <p:nvPr/>
        </p:nvSpPr>
        <p:spPr>
          <a:xfrm rot="16200000">
            <a:off x="3233485" y="417639"/>
            <a:ext cx="1463052" cy="4981312"/>
          </a:xfrm>
          <a:prstGeom prst="downArrow">
            <a:avLst/>
          </a:prstGeom>
          <a:solidFill>
            <a:srgbClr val="D6D6D6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00C202E-1E01-E497-1CBC-03D1FF5E8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218" y="1377603"/>
            <a:ext cx="2209900" cy="718218"/>
          </a:xfrm>
          <a:prstGeom prst="rect">
            <a:avLst/>
          </a:prstGeom>
          <a:effectLst/>
        </p:spPr>
      </p:pic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08E57E7D-3C0F-3A77-839C-0AC63F089899}"/>
              </a:ext>
            </a:extLst>
          </p:cNvPr>
          <p:cNvSpPr/>
          <p:nvPr/>
        </p:nvSpPr>
        <p:spPr>
          <a:xfrm>
            <a:off x="2322576" y="3027304"/>
            <a:ext cx="2415078" cy="36032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2"/>
                </a:solidFill>
              </a:rPr>
              <a:t>Legal </a:t>
            </a:r>
            <a:r>
              <a:rPr lang="de-DE" sz="1600" dirty="0" err="1">
                <a:solidFill>
                  <a:schemeClr val="bg2"/>
                </a:solidFill>
              </a:rPr>
              <a:t>compliance</a:t>
            </a:r>
            <a:endParaRPr lang="de-DE" sz="1600" dirty="0">
              <a:solidFill>
                <a:schemeClr val="bg2"/>
              </a:solidFill>
            </a:endParaRPr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30394CC8-F376-153C-B6EF-18EFA86FBFDA}"/>
              </a:ext>
            </a:extLst>
          </p:cNvPr>
          <p:cNvSpPr/>
          <p:nvPr/>
        </p:nvSpPr>
        <p:spPr>
          <a:xfrm>
            <a:off x="2322576" y="2450459"/>
            <a:ext cx="2415078" cy="32248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2"/>
                </a:solidFill>
              </a:rPr>
              <a:t>Code </a:t>
            </a:r>
            <a:r>
              <a:rPr lang="de-DE" sz="1600" dirty="0" err="1">
                <a:solidFill>
                  <a:schemeClr val="bg2"/>
                </a:solidFill>
              </a:rPr>
              <a:t>compliance</a:t>
            </a:r>
            <a:endParaRPr lang="de-DE" sz="1600" dirty="0">
              <a:solidFill>
                <a:schemeClr val="bg2"/>
              </a:solidFill>
            </a:endParaRP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1F17CFB7-CE36-098B-65A3-559D12F1A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7168" y="2261055"/>
            <a:ext cx="1270000" cy="127000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8E62FA11-B3C8-453B-44DA-172FA318F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5430" y="3116513"/>
            <a:ext cx="1553476" cy="1553476"/>
          </a:xfrm>
          <a:prstGeom prst="rect">
            <a:avLst/>
          </a:prstGeom>
          <a:effectLst/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B6934E3-33B5-2370-2845-197BB9DA5CA8}"/>
              </a:ext>
            </a:extLst>
          </p:cNvPr>
          <p:cNvSpPr txBox="1"/>
          <p:nvPr/>
        </p:nvSpPr>
        <p:spPr>
          <a:xfrm>
            <a:off x="1616093" y="2772944"/>
            <a:ext cx="369652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600" b="1" i="1" dirty="0">
                <a:latin typeface="+mn-lt"/>
                <a:cs typeface="Arial" panose="020B0604020202020204" pitchFamily="34" charset="0"/>
              </a:rPr>
              <a:t>… </a:t>
            </a:r>
            <a:r>
              <a:rPr lang="de-DE" sz="1600" b="1" i="1" dirty="0" err="1">
                <a:latin typeface="+mn-lt"/>
                <a:cs typeface="Arial" panose="020B0604020202020204" pitchFamily="34" charset="0"/>
              </a:rPr>
              <a:t>be</a:t>
            </a:r>
            <a:r>
              <a:rPr lang="de-DE" sz="1600" b="1" i="1" dirty="0">
                <a:latin typeface="+mn-lt"/>
                <a:cs typeface="Arial" panose="020B0604020202020204" pitchFamily="34" charset="0"/>
              </a:rPr>
              <a:t> a </a:t>
            </a:r>
            <a:r>
              <a:rPr lang="de-DE" sz="1600" b="1" i="1" dirty="0" err="1">
                <a:latin typeface="+mn-lt"/>
                <a:cs typeface="Arial" panose="020B0604020202020204" pitchFamily="34" charset="0"/>
              </a:rPr>
              <a:t>repository</a:t>
            </a:r>
            <a:r>
              <a:rPr lang="de-DE" sz="1600" b="1" i="1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600" b="1" i="1" dirty="0" err="1">
                <a:latin typeface="+mn-lt"/>
                <a:cs typeface="Arial" panose="020B0604020202020204" pitchFamily="34" charset="0"/>
              </a:rPr>
              <a:t>under</a:t>
            </a:r>
            <a:r>
              <a:rPr lang="de-DE" sz="1600" b="1" i="1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600" b="1" i="1" dirty="0" err="1">
                <a:latin typeface="+mn-lt"/>
                <a:cs typeface="Arial" panose="020B0604020202020204" pitchFamily="34" charset="0"/>
              </a:rPr>
              <a:t>project</a:t>
            </a:r>
            <a:r>
              <a:rPr lang="de-DE" sz="1600" b="1" i="1" dirty="0">
                <a:latin typeface="+mn-lt"/>
                <a:cs typeface="Arial" panose="020B0604020202020204" pitchFamily="34" charset="0"/>
              </a:rPr>
              <a:t> Leda 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76EB4F77-4979-4792-31F1-12262184A20D}"/>
              </a:ext>
            </a:extLst>
          </p:cNvPr>
          <p:cNvGrpSpPr/>
          <p:nvPr/>
        </p:nvGrpSpPr>
        <p:grpSpPr>
          <a:xfrm>
            <a:off x="537265" y="2507993"/>
            <a:ext cx="866221" cy="887404"/>
            <a:chOff x="940532" y="3682780"/>
            <a:chExt cx="2011915" cy="2100373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4F944C70-29C1-CF50-FF3F-99C14FE57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14" name="Grafik 13" descr="Zahnrad mit einfarbiger Füllung">
              <a:extLst>
                <a:ext uri="{FF2B5EF4-FFF2-40B4-BE49-F238E27FC236}">
                  <a16:creationId xmlns:a16="http://schemas.microsoft.com/office/drawing/2014/main" id="{369E7F5D-6576-92D2-EDC2-B0F49E57A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A038935F-42D8-1E4B-BF70-49F4CFCAE83F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1F0A89C-905D-29DA-6C45-1A9247746BA8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2B70193-8F0E-85CF-16BF-6ED1B3AECF44}"/>
              </a:ext>
            </a:extLst>
          </p:cNvPr>
          <p:cNvSpPr txBox="1"/>
          <p:nvPr/>
        </p:nvSpPr>
        <p:spPr>
          <a:xfrm flipH="1">
            <a:off x="1310544" y="4817431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33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 animBg="1"/>
      <p:bldP spid="11" grpId="0" build="allAtOnce"/>
      <p:bldP spid="11" grpId="1" build="allAtOnce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BIGGEST Challenge: BECOME PROJECT-COMPLIENT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Abgerundetes Rechteck 44">
            <a:extLst>
              <a:ext uri="{FF2B5EF4-FFF2-40B4-BE49-F238E27FC236}">
                <a16:creationId xmlns:a16="http://schemas.microsoft.com/office/drawing/2014/main" id="{59D11C5D-09B8-1257-1050-EDD9166B929F}"/>
              </a:ext>
            </a:extLst>
          </p:cNvPr>
          <p:cNvSpPr/>
          <p:nvPr/>
        </p:nvSpPr>
        <p:spPr>
          <a:xfrm>
            <a:off x="732963" y="1433686"/>
            <a:ext cx="7678073" cy="34987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2"/>
                </a:solidFill>
              </a:rPr>
              <a:t>CODE </a:t>
            </a:r>
            <a:r>
              <a:rPr lang="de-DE" sz="1600" b="1" dirty="0" err="1">
                <a:solidFill>
                  <a:schemeClr val="bg2"/>
                </a:solidFill>
              </a:rPr>
              <a:t>compliance</a:t>
            </a:r>
            <a:r>
              <a:rPr lang="de-DE" sz="1600" b="1" dirty="0">
                <a:solidFill>
                  <a:schemeClr val="bg2"/>
                </a:solidFill>
              </a:rPr>
              <a:t>: </a:t>
            </a:r>
            <a:r>
              <a:rPr lang="de-DE" sz="1600" dirty="0">
                <a:solidFill>
                  <a:schemeClr val="bg2"/>
                </a:solidFill>
              </a:rPr>
              <a:t>source code </a:t>
            </a:r>
            <a:r>
              <a:rPr lang="de-DE" sz="1600" dirty="0" err="1">
                <a:solidFill>
                  <a:schemeClr val="bg2"/>
                </a:solidFill>
              </a:rPr>
              <a:t>has</a:t>
            </a:r>
            <a:r>
              <a:rPr lang="de-DE" sz="1600" dirty="0">
                <a:solidFill>
                  <a:schemeClr val="bg2"/>
                </a:solidFill>
              </a:rPr>
              <a:t> </a:t>
            </a:r>
            <a:r>
              <a:rPr lang="de-DE" sz="1600" dirty="0" err="1">
                <a:solidFill>
                  <a:schemeClr val="bg2"/>
                </a:solidFill>
              </a:rPr>
              <a:t>to</a:t>
            </a:r>
            <a:r>
              <a:rPr lang="de-DE" sz="1600" dirty="0">
                <a:solidFill>
                  <a:schemeClr val="bg2"/>
                </a:solidFill>
              </a:rPr>
              <a:t> follow </a:t>
            </a:r>
            <a:r>
              <a:rPr lang="de-DE" sz="1600" dirty="0" err="1">
                <a:solidFill>
                  <a:schemeClr val="bg2"/>
                </a:solidFill>
              </a:rPr>
              <a:t>specific</a:t>
            </a:r>
            <a:r>
              <a:rPr lang="de-DE" sz="1600" dirty="0">
                <a:solidFill>
                  <a:schemeClr val="bg2"/>
                </a:solidFill>
              </a:rPr>
              <a:t> </a:t>
            </a:r>
            <a:r>
              <a:rPr lang="de-DE" sz="1600" dirty="0" err="1">
                <a:solidFill>
                  <a:schemeClr val="bg2"/>
                </a:solidFill>
              </a:rPr>
              <a:t>project</a:t>
            </a:r>
            <a:r>
              <a:rPr lang="de-DE" sz="1600" dirty="0">
                <a:solidFill>
                  <a:schemeClr val="bg2"/>
                </a:solidFill>
              </a:rPr>
              <a:t> </a:t>
            </a:r>
            <a:r>
              <a:rPr lang="de-DE" sz="1600" dirty="0" err="1">
                <a:solidFill>
                  <a:schemeClr val="bg2"/>
                </a:solidFill>
              </a:rPr>
              <a:t>standards</a:t>
            </a:r>
            <a:r>
              <a:rPr lang="de-DE" sz="16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FBFD85B0-6264-AB73-DFCD-F21F0F974DE2}"/>
              </a:ext>
            </a:extLst>
          </p:cNvPr>
          <p:cNvSpPr/>
          <p:nvPr/>
        </p:nvSpPr>
        <p:spPr>
          <a:xfrm>
            <a:off x="795638" y="2155342"/>
            <a:ext cx="1448105" cy="78557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code </a:t>
            </a:r>
            <a:r>
              <a:rPr lang="de-DE" sz="1400" b="1" i="1" dirty="0" err="1">
                <a:solidFill>
                  <a:schemeClr val="tx1"/>
                </a:solidFill>
              </a:rPr>
              <a:t>quality</a:t>
            </a:r>
            <a:endParaRPr lang="de-DE" sz="1400" b="1" i="1" dirty="0">
              <a:solidFill>
                <a:schemeClr val="tx1"/>
              </a:solidFill>
            </a:endParaRP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9A8B6DAC-DE14-E463-4B85-5080089BC0B4}"/>
              </a:ext>
            </a:extLst>
          </p:cNvPr>
          <p:cNvSpPr/>
          <p:nvPr/>
        </p:nvSpPr>
        <p:spPr>
          <a:xfrm>
            <a:off x="4810349" y="2153620"/>
            <a:ext cx="1448106" cy="77442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 err="1">
                <a:solidFill>
                  <a:schemeClr val="tx1"/>
                </a:solidFill>
              </a:rPr>
              <a:t>security</a:t>
            </a:r>
            <a:r>
              <a:rPr lang="de-DE" sz="1400" b="1" i="1" dirty="0">
                <a:solidFill>
                  <a:schemeClr val="tx1"/>
                </a:solidFill>
              </a:rPr>
              <a:t> </a:t>
            </a:r>
            <a:r>
              <a:rPr lang="de-DE" sz="1400" b="1" i="1" dirty="0" err="1">
                <a:solidFill>
                  <a:schemeClr val="tx1"/>
                </a:solidFill>
              </a:rPr>
              <a:t>standards</a:t>
            </a:r>
            <a:endParaRPr lang="de-DE" sz="1400" b="1" i="1" dirty="0">
              <a:solidFill>
                <a:schemeClr val="tx1"/>
              </a:solidFill>
            </a:endParaRP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F6ED9A18-41A1-041C-02D0-97C2B796BD0A}"/>
              </a:ext>
            </a:extLst>
          </p:cNvPr>
          <p:cNvSpPr/>
          <p:nvPr/>
        </p:nvSpPr>
        <p:spPr>
          <a:xfrm>
            <a:off x="6858000" y="2153618"/>
            <a:ext cx="1448106" cy="77442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b="1" i="1" dirty="0" err="1">
                <a:solidFill>
                  <a:schemeClr val="tx1"/>
                </a:solidFill>
              </a:rPr>
              <a:t>maintainability</a:t>
            </a:r>
            <a:endParaRPr lang="de-DE" sz="1300" b="1" i="1" dirty="0">
              <a:solidFill>
                <a:schemeClr val="tx1"/>
              </a:solidFill>
            </a:endParaRP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CAFF4AC2-E8C0-FC70-A8A9-FC0AC1814862}"/>
              </a:ext>
            </a:extLst>
          </p:cNvPr>
          <p:cNvSpPr/>
          <p:nvPr/>
        </p:nvSpPr>
        <p:spPr>
          <a:xfrm>
            <a:off x="2802993" y="2155342"/>
            <a:ext cx="1448106" cy="77442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style </a:t>
            </a:r>
            <a:r>
              <a:rPr lang="de-DE" sz="1400" b="1" i="1" dirty="0" err="1">
                <a:solidFill>
                  <a:schemeClr val="tx1"/>
                </a:solidFill>
              </a:rPr>
              <a:t>conventions</a:t>
            </a:r>
            <a:endParaRPr lang="de-DE" sz="1400" b="1" i="1" dirty="0">
              <a:solidFill>
                <a:schemeClr val="tx1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3458EA3-FA66-EDBA-7C7C-8FE173327C82}"/>
              </a:ext>
            </a:extLst>
          </p:cNvPr>
          <p:cNvSpPr txBox="1"/>
          <p:nvPr/>
        </p:nvSpPr>
        <p:spPr>
          <a:xfrm>
            <a:off x="795638" y="3212801"/>
            <a:ext cx="3213957" cy="14430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Refactor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to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TS </a:t>
            </a:r>
            <a:r>
              <a:rPr lang="de-DE" sz="1400" dirty="0">
                <a:latin typeface="+mn-lt"/>
                <a:cs typeface="Arial" panose="020B0604020202020204" pitchFamily="34" charset="0"/>
              </a:rPr>
              <a:t>clean-code </a:t>
            </a:r>
            <a:r>
              <a:rPr lang="de-DE" sz="1400" dirty="0" err="1">
                <a:latin typeface="+mn-lt"/>
                <a:cs typeface="Arial" panose="020B0604020202020204" pitchFamily="34" charset="0"/>
              </a:rPr>
              <a:t>guidelines</a:t>
            </a:r>
            <a:r>
              <a:rPr lang="de-DE" sz="1400" dirty="0">
                <a:latin typeface="+mn-lt"/>
                <a:cs typeface="Arial" panose="020B0604020202020204" pitchFamily="34" charset="0"/>
              </a:rPr>
              <a:t> </a:t>
            </a: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200" dirty="0">
                <a:latin typeface="+mn-lt"/>
                <a:cs typeface="Arial" panose="020B0604020202020204" pitchFamily="34" charset="0"/>
              </a:rPr>
            </a:br>
            <a:endParaRPr lang="de-DE" sz="1200" i="0" dirty="0"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42313C3-3CC4-3E7F-0149-F428DB6C43A0}"/>
              </a:ext>
            </a:extLst>
          </p:cNvPr>
          <p:cNvSpPr txBox="1"/>
          <p:nvPr/>
        </p:nvSpPr>
        <p:spPr>
          <a:xfrm>
            <a:off x="4572000" y="3212801"/>
            <a:ext cx="4572000" cy="1019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Use OOP-design </a:t>
            </a:r>
            <a:r>
              <a:rPr lang="de-DE" sz="1400" dirty="0" err="1">
                <a:solidFill>
                  <a:srgbClr val="202122"/>
                </a:solidFill>
                <a:latin typeface="Arial" panose="020B0604020202020204" pitchFamily="34" charset="0"/>
              </a:rPr>
              <a:t>p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rinciples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separate </a:t>
            </a:r>
            <a:r>
              <a:rPr lang="de-DE" sz="1400" dirty="0" err="1">
                <a:solidFill>
                  <a:srgbClr val="202122"/>
                </a:solidFill>
                <a:latin typeface="Arial" panose="020B0604020202020204" pitchFamily="34" charset="0"/>
              </a:rPr>
              <a:t>d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uties</a:t>
            </a: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b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de-DE" sz="1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151D623-169C-2E8A-2297-AD8C93370518}"/>
              </a:ext>
            </a:extLst>
          </p:cNvPr>
          <p:cNvSpPr txBox="1"/>
          <p:nvPr/>
        </p:nvSpPr>
        <p:spPr>
          <a:xfrm>
            <a:off x="795638" y="3582756"/>
            <a:ext cx="3475054" cy="14430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Use </a:t>
            </a:r>
            <a:r>
              <a:rPr lang="de-DE" sz="1400" dirty="0" err="1">
                <a:solidFill>
                  <a:srgbClr val="202122"/>
                </a:solidFill>
                <a:latin typeface="Arial" panose="020B0604020202020204" pitchFamily="34" charset="0"/>
              </a:rPr>
              <a:t>f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ormatter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sz="1400" dirty="0" err="1">
                <a:solidFill>
                  <a:srgbClr val="202122"/>
                </a:solidFill>
                <a:latin typeface="Arial" panose="020B0604020202020204" pitchFamily="34" charset="0"/>
              </a:rPr>
              <a:t>l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inter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&amp;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rgbClr val="202122"/>
                </a:solidFill>
                <a:latin typeface="Arial" panose="020B0604020202020204" pitchFamily="34" charset="0"/>
              </a:rPr>
              <a:t>p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re-commit-</a:t>
            </a:r>
            <a:r>
              <a:rPr lang="de-DE" sz="1400" dirty="0" err="1">
                <a:solidFill>
                  <a:srgbClr val="202122"/>
                </a:solidFill>
                <a:latin typeface="Arial" panose="020B0604020202020204" pitchFamily="34" charset="0"/>
              </a:rPr>
              <a:t>h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ooks</a:t>
            </a: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200" dirty="0">
                <a:latin typeface="+mn-lt"/>
                <a:cs typeface="Arial" panose="020B0604020202020204" pitchFamily="34" charset="0"/>
              </a:rPr>
            </a:br>
            <a:endParaRPr lang="de-DE" sz="1200" i="0" dirty="0"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A22D7D1-8F9B-F45E-E544-66B84637E0EE}"/>
              </a:ext>
            </a:extLst>
          </p:cNvPr>
          <p:cNvSpPr txBox="1"/>
          <p:nvPr/>
        </p:nvSpPr>
        <p:spPr>
          <a:xfrm>
            <a:off x="795638" y="3952711"/>
            <a:ext cx="3247684" cy="14430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Install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rgbClr val="202122"/>
                </a:solidFill>
                <a:latin typeface="Arial" panose="020B0604020202020204" pitchFamily="34" charset="0"/>
              </a:rPr>
              <a:t>d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ependency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rgbClr val="202122"/>
                </a:solidFill>
                <a:latin typeface="Arial" panose="020B0604020202020204" pitchFamily="34" charset="0"/>
              </a:rPr>
              <a:t>w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eakness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rgbClr val="202122"/>
                </a:solidFill>
                <a:latin typeface="Arial" panose="020B0604020202020204" pitchFamily="34" charset="0"/>
              </a:rPr>
              <a:t>c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hecker</a:t>
            </a: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200" dirty="0">
                <a:latin typeface="+mn-lt"/>
                <a:cs typeface="Arial" panose="020B0604020202020204" pitchFamily="34" charset="0"/>
              </a:rPr>
            </a:br>
            <a:endParaRPr lang="de-DE" sz="1200" i="0" dirty="0"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9D53ABE-C090-3874-5CB9-F58E559EB53D}"/>
              </a:ext>
            </a:extLst>
          </p:cNvPr>
          <p:cNvSpPr txBox="1"/>
          <p:nvPr/>
        </p:nvSpPr>
        <p:spPr>
          <a:xfrm>
            <a:off x="4592839" y="3952711"/>
            <a:ext cx="4572000" cy="373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1" i="0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Seek</a:t>
            </a: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1" dirty="0" err="1">
                <a:solidFill>
                  <a:srgbClr val="C00000"/>
                </a:solidFill>
                <a:latin typeface="Arial" panose="020B0604020202020204" pitchFamily="34" charset="0"/>
              </a:rPr>
              <a:t>help</a:t>
            </a:r>
            <a:r>
              <a:rPr lang="de-DE" sz="1400" b="1" dirty="0">
                <a:solidFill>
                  <a:srgbClr val="C00000"/>
                </a:solidFill>
                <a:latin typeface="Arial" panose="020B0604020202020204" pitchFamily="34" charset="0"/>
              </a:rPr>
              <a:t>: </a:t>
            </a:r>
            <a:r>
              <a:rPr lang="de-DE" sz="1400" dirty="0" err="1">
                <a:solidFill>
                  <a:srgbClr val="202122"/>
                </a:solidFill>
                <a:latin typeface="Arial" panose="020B0604020202020204" pitchFamily="34" charset="0"/>
              </a:rPr>
              <a:t>Get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rgbClr val="202122"/>
                </a:solidFill>
                <a:latin typeface="Arial" panose="020B0604020202020204" pitchFamily="34" charset="0"/>
              </a:rPr>
              <a:t>r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eviews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from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PO</a:t>
            </a:r>
            <a:endParaRPr lang="de-DE" sz="1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D12B173-6EF4-B39D-D060-E7FA0F3CF3B6}"/>
              </a:ext>
            </a:extLst>
          </p:cNvPr>
          <p:cNvSpPr txBox="1"/>
          <p:nvPr/>
        </p:nvSpPr>
        <p:spPr>
          <a:xfrm>
            <a:off x="4572000" y="3574503"/>
            <a:ext cx="4572000" cy="373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Emphasize</a:t>
            </a: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code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rgbClr val="202122"/>
                </a:solidFill>
                <a:latin typeface="Arial" panose="020B0604020202020204" pitchFamily="34" charset="0"/>
              </a:rPr>
              <a:t>d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ocumentation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&amp;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readme</a:t>
            </a:r>
            <a:endParaRPr lang="de-DE" sz="1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2F2224-F75A-1760-5857-14931D8E0A8A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FE42B21-230A-CE14-5671-3B3731887445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79CBBC6-4FAB-E112-97C7-F09FE82DF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5543" y="1948809"/>
            <a:ext cx="575810" cy="56909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EB41BE3-A02F-1AD1-15F9-6BF5BFA85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51256" y="1909362"/>
            <a:ext cx="575810" cy="569093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0F2F713-6A4A-729D-5AD9-6CDDB30EF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4802" y="1930699"/>
            <a:ext cx="575810" cy="569093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7BDE09C-8BC1-225C-EBBB-14C87EBF2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8348" y="1922827"/>
            <a:ext cx="575810" cy="56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76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6" grpId="0" animBg="1"/>
      <p:bldP spid="4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BIGGEST Challenge: BECOME PROJECT-COMPLIENT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Abgerundetes Rechteck 44">
            <a:extLst>
              <a:ext uri="{FF2B5EF4-FFF2-40B4-BE49-F238E27FC236}">
                <a16:creationId xmlns:a16="http://schemas.microsoft.com/office/drawing/2014/main" id="{59D11C5D-09B8-1257-1050-EDD9166B929F}"/>
              </a:ext>
            </a:extLst>
          </p:cNvPr>
          <p:cNvSpPr/>
          <p:nvPr/>
        </p:nvSpPr>
        <p:spPr>
          <a:xfrm>
            <a:off x="732962" y="1430862"/>
            <a:ext cx="7678073" cy="34987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2"/>
                </a:solidFill>
              </a:rPr>
              <a:t>LEGAL </a:t>
            </a:r>
            <a:r>
              <a:rPr lang="de-DE" sz="1600" b="1" dirty="0" err="1">
                <a:solidFill>
                  <a:schemeClr val="bg2"/>
                </a:solidFill>
              </a:rPr>
              <a:t>compliance</a:t>
            </a:r>
            <a:r>
              <a:rPr lang="de-DE" sz="1600" b="1" dirty="0">
                <a:solidFill>
                  <a:schemeClr val="bg2"/>
                </a:solidFill>
              </a:rPr>
              <a:t>: </a:t>
            </a:r>
            <a:r>
              <a:rPr lang="de-DE" sz="1600" dirty="0">
                <a:solidFill>
                  <a:schemeClr val="bg2"/>
                </a:solidFill>
              </a:rPr>
              <a:t>code </a:t>
            </a:r>
            <a:r>
              <a:rPr lang="de-DE" sz="1600" dirty="0" err="1">
                <a:solidFill>
                  <a:schemeClr val="bg2"/>
                </a:solidFill>
              </a:rPr>
              <a:t>has</a:t>
            </a:r>
            <a:r>
              <a:rPr lang="de-DE" sz="1600" dirty="0">
                <a:solidFill>
                  <a:schemeClr val="bg2"/>
                </a:solidFill>
              </a:rPr>
              <a:t> </a:t>
            </a:r>
            <a:r>
              <a:rPr lang="de-DE" sz="1600" dirty="0" err="1">
                <a:solidFill>
                  <a:schemeClr val="bg2"/>
                </a:solidFill>
              </a:rPr>
              <a:t>to</a:t>
            </a:r>
            <a:r>
              <a:rPr lang="de-DE" sz="1600" dirty="0">
                <a:solidFill>
                  <a:schemeClr val="bg2"/>
                </a:solidFill>
              </a:rPr>
              <a:t> follow open source </a:t>
            </a:r>
            <a:r>
              <a:rPr lang="de-DE" sz="1600" dirty="0" err="1">
                <a:solidFill>
                  <a:schemeClr val="bg2"/>
                </a:solidFill>
              </a:rPr>
              <a:t>licensing</a:t>
            </a:r>
            <a:r>
              <a:rPr lang="de-DE" sz="1600" dirty="0">
                <a:solidFill>
                  <a:schemeClr val="bg2"/>
                </a:solidFill>
              </a:rPr>
              <a:t> </a:t>
            </a:r>
            <a:r>
              <a:rPr lang="de-DE" sz="1600" dirty="0" err="1">
                <a:solidFill>
                  <a:schemeClr val="bg2"/>
                </a:solidFill>
              </a:rPr>
              <a:t>guidelines</a:t>
            </a:r>
            <a:r>
              <a:rPr lang="de-DE" sz="16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FBFD85B0-6264-AB73-DFCD-F21F0F974DE2}"/>
              </a:ext>
            </a:extLst>
          </p:cNvPr>
          <p:cNvSpPr/>
          <p:nvPr/>
        </p:nvSpPr>
        <p:spPr>
          <a:xfrm>
            <a:off x="802289" y="2119321"/>
            <a:ext cx="1448105" cy="78557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software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licensing</a:t>
            </a:r>
            <a:endParaRPr lang="de-DE" sz="1400" b="1" dirty="0">
              <a:solidFill>
                <a:schemeClr val="tx1"/>
              </a:solidFill>
            </a:endParaRP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9A8B6DAC-DE14-E463-4B85-5080089BC0B4}"/>
              </a:ext>
            </a:extLst>
          </p:cNvPr>
          <p:cNvSpPr/>
          <p:nvPr/>
        </p:nvSpPr>
        <p:spPr>
          <a:xfrm>
            <a:off x="4817000" y="2117599"/>
            <a:ext cx="1448106" cy="77442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legal </a:t>
            </a:r>
            <a:r>
              <a:rPr lang="de-DE" sz="1400" b="1" dirty="0" err="1">
                <a:solidFill>
                  <a:schemeClr val="tx1"/>
                </a:solidFill>
              </a:rPr>
              <a:t>document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stack</a:t>
            </a:r>
            <a:endParaRPr lang="de-DE" sz="1400" b="1" dirty="0">
              <a:solidFill>
                <a:schemeClr val="tx1"/>
              </a:solidFill>
            </a:endParaRP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F6ED9A18-41A1-041C-02D0-97C2B796BD0A}"/>
              </a:ext>
            </a:extLst>
          </p:cNvPr>
          <p:cNvSpPr/>
          <p:nvPr/>
        </p:nvSpPr>
        <p:spPr>
          <a:xfrm>
            <a:off x="6864651" y="2117597"/>
            <a:ext cx="1448106" cy="77442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contribution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license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agreement</a:t>
            </a:r>
            <a:endParaRPr lang="de-DE" sz="1400" b="1" dirty="0">
              <a:solidFill>
                <a:schemeClr val="tx1"/>
              </a:solidFill>
            </a:endParaRP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CAFF4AC2-E8C0-FC70-A8A9-FC0AC1814862}"/>
              </a:ext>
            </a:extLst>
          </p:cNvPr>
          <p:cNvSpPr/>
          <p:nvPr/>
        </p:nvSpPr>
        <p:spPr>
          <a:xfrm>
            <a:off x="2809644" y="2119321"/>
            <a:ext cx="1448106" cy="77442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dependency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licences</a:t>
            </a:r>
            <a:endParaRPr lang="de-DE" sz="1400" b="1" dirty="0">
              <a:solidFill>
                <a:schemeClr val="tx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AC9A97F-6515-6275-8E30-6E98B4C986A9}"/>
              </a:ext>
            </a:extLst>
          </p:cNvPr>
          <p:cNvSpPr txBox="1"/>
          <p:nvPr/>
        </p:nvSpPr>
        <p:spPr>
          <a:xfrm>
            <a:off x="802289" y="3249055"/>
            <a:ext cx="3167277" cy="12527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Get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familiar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Apache 2.0 and MIT</a:t>
            </a:r>
          </a:p>
          <a:p>
            <a:pPr>
              <a:lnSpc>
                <a:spcPct val="150000"/>
              </a:lnSpc>
            </a:pP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2481F13-C55F-9049-B260-A2A971288977}"/>
              </a:ext>
            </a:extLst>
          </p:cNvPr>
          <p:cNvSpPr txBox="1"/>
          <p:nvPr/>
        </p:nvSpPr>
        <p:spPr>
          <a:xfrm>
            <a:off x="5159959" y="3258598"/>
            <a:ext cx="2720296" cy="2812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Sight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&amp;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implement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project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rgbClr val="202122"/>
                </a:solidFill>
                <a:latin typeface="Arial" panose="020B0604020202020204" pitchFamily="34" charset="0"/>
              </a:rPr>
              <a:t>rules</a:t>
            </a: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816F51D-4BD1-3C4D-E770-68CB462760E7}"/>
              </a:ext>
            </a:extLst>
          </p:cNvPr>
          <p:cNvSpPr txBox="1"/>
          <p:nvPr/>
        </p:nvSpPr>
        <p:spPr>
          <a:xfrm>
            <a:off x="802289" y="3624671"/>
            <a:ext cx="3266920" cy="9295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Replace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/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rgbClr val="202122"/>
                </a:solidFill>
                <a:latin typeface="Arial" panose="020B0604020202020204" pitchFamily="34" charset="0"/>
              </a:rPr>
              <a:t>r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emove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incomplient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rgbClr val="202122"/>
                </a:solidFill>
                <a:latin typeface="Arial" panose="020B0604020202020204" pitchFamily="34" charset="0"/>
              </a:rPr>
              <a:t>l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ibraries</a:t>
            </a: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0498A77-145D-C7ED-1516-253B73B9CEA5}"/>
              </a:ext>
            </a:extLst>
          </p:cNvPr>
          <p:cNvSpPr txBox="1"/>
          <p:nvPr/>
        </p:nvSpPr>
        <p:spPr>
          <a:xfrm>
            <a:off x="802289" y="3979984"/>
            <a:ext cx="3249287" cy="12527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Request </a:t>
            </a:r>
            <a:r>
              <a:rPr lang="de-DE" sz="1400" dirty="0" err="1">
                <a:solidFill>
                  <a:srgbClr val="202122"/>
                </a:solidFill>
                <a:latin typeface="Arial" panose="020B0604020202020204" pitchFamily="34" charset="0"/>
              </a:rPr>
              <a:t>d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ependency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rgbClr val="202122"/>
                </a:solidFill>
                <a:latin typeface="Arial" panose="020B0604020202020204" pitchFamily="34" charset="0"/>
              </a:rPr>
              <a:t>s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can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by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Eclipse</a:t>
            </a: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A6CB159-7C96-8252-8570-4E91CD6B94CF}"/>
              </a:ext>
            </a:extLst>
          </p:cNvPr>
          <p:cNvSpPr txBox="1"/>
          <p:nvPr/>
        </p:nvSpPr>
        <p:spPr>
          <a:xfrm>
            <a:off x="5159959" y="3636844"/>
            <a:ext cx="3066545" cy="2812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lang="de-DE" sz="1400" dirty="0" err="1">
                <a:solidFill>
                  <a:srgbClr val="202122"/>
                </a:solidFill>
                <a:latin typeface="Arial" panose="020B0604020202020204" pitchFamily="34" charset="0"/>
              </a:rPr>
              <a:t>r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elated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Leda </a:t>
            </a:r>
            <a:r>
              <a:rPr lang="de-DE" sz="1400" dirty="0" err="1">
                <a:solidFill>
                  <a:srgbClr val="202122"/>
                </a:solidFill>
                <a:latin typeface="+mn-lt"/>
                <a:cs typeface="Arial" panose="020B0604020202020204" pitchFamily="34" charset="0"/>
              </a:rPr>
              <a:t>repos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+mn-lt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+mn-lt"/>
                <a:cs typeface="Arial" panose="020B0604020202020204" pitchFamily="34" charset="0"/>
              </a:rPr>
              <a:t>as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+mn-lt"/>
                <a:cs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rgbClr val="202122"/>
                </a:solidFill>
                <a:latin typeface="+mn-lt"/>
                <a:cs typeface="Arial" panose="020B0604020202020204" pitchFamily="34" charset="0"/>
              </a:rPr>
              <a:t>b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+mn-lt"/>
                <a:cs typeface="Arial" panose="020B0604020202020204" pitchFamily="34" charset="0"/>
              </a:rPr>
              <a:t>lueprint</a:t>
            </a:r>
            <a:endParaRPr lang="de-DE" sz="1400" b="0" i="0" dirty="0">
              <a:solidFill>
                <a:srgbClr val="202122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7DDF9B-A4BE-142F-5A52-00DDE20827F5}"/>
              </a:ext>
            </a:extLst>
          </p:cNvPr>
          <p:cNvSpPr txBox="1"/>
          <p:nvPr/>
        </p:nvSpPr>
        <p:spPr>
          <a:xfrm>
            <a:off x="5159959" y="3981526"/>
            <a:ext cx="2569614" cy="6063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1" i="0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Seek</a:t>
            </a: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1" i="0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help</a:t>
            </a: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Get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rgbClr val="202122"/>
                </a:solidFill>
                <a:latin typeface="Arial" panose="020B0604020202020204" pitchFamily="34" charset="0"/>
              </a:rPr>
              <a:t>help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from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PO</a:t>
            </a: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B82C5C2-4B7E-41D7-4EF7-B866893D84FB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5498A24-1721-45CB-565E-DDC5A7497FA1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24119AEF-8A4E-E8C1-1606-36E7E407A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34062" y="1931351"/>
            <a:ext cx="575810" cy="56909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F985F53B-9B4E-1503-F8A6-603941E07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1418" y="1899921"/>
            <a:ext cx="575810" cy="569093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44DE07C3-B6B6-0D7C-D107-9135688B1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32565" y="1935565"/>
            <a:ext cx="575810" cy="569093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67981538-AB42-ABAE-3CD1-19BD0593C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8599" y="1900487"/>
            <a:ext cx="575810" cy="56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0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6" grpId="0" animBg="1"/>
      <p:bldP spid="7" grpId="0"/>
      <p:bldP spid="4" grpId="0"/>
      <p:bldP spid="5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feil nach unten 1">
            <a:extLst>
              <a:ext uri="{FF2B5EF4-FFF2-40B4-BE49-F238E27FC236}">
                <a16:creationId xmlns:a16="http://schemas.microsoft.com/office/drawing/2014/main" id="{B56B69EF-075C-2A68-746E-63578A4B9BAE}"/>
              </a:ext>
            </a:extLst>
          </p:cNvPr>
          <p:cNvSpPr/>
          <p:nvPr/>
        </p:nvSpPr>
        <p:spPr>
          <a:xfrm rot="16200000">
            <a:off x="2592691" y="1028278"/>
            <a:ext cx="1463052" cy="4011117"/>
          </a:xfrm>
          <a:prstGeom prst="downArrow">
            <a:avLst/>
          </a:prstGeom>
          <a:solidFill>
            <a:srgbClr val="BADBE6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sz="2000" dirty="0">
                <a:latin typeface="Arial" panose="020B0604020202020204" pitchFamily="34" charset="0"/>
                <a:cs typeface="Arial" panose="020B0604020202020204" pitchFamily="34" charset="0"/>
              </a:rPr>
              <a:t>BIGGEST HIGHLIGHT: WE WILL BE PART OF LEDA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4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eaLnBrk="1" hangingPunct="1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… AND THE PROJECT DOES NOT END HERE FOR US</a:t>
            </a:r>
            <a:endParaRPr lang="de-DE" altLang="de-DE" sz="1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26219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FFE2426-DEF5-36A5-AF16-7DF015D2E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311" y="2085283"/>
            <a:ext cx="1335550" cy="434054"/>
          </a:xfrm>
          <a:prstGeom prst="rect">
            <a:avLst/>
          </a:prstGeom>
        </p:spPr>
      </p:pic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8EE63E82-BBA6-1C38-3820-8165ABB39811}"/>
              </a:ext>
            </a:extLst>
          </p:cNvPr>
          <p:cNvSpPr/>
          <p:nvPr/>
        </p:nvSpPr>
        <p:spPr>
          <a:xfrm>
            <a:off x="1228416" y="3198704"/>
            <a:ext cx="1958645" cy="322486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Legal </a:t>
            </a:r>
            <a:r>
              <a:rPr lang="de-DE" sz="1600" b="1" dirty="0" err="1">
                <a:solidFill>
                  <a:schemeClr val="tx1"/>
                </a:solidFill>
              </a:rPr>
              <a:t>compliance</a:t>
            </a:r>
            <a:endParaRPr lang="de-DE" sz="1600" b="1" dirty="0">
              <a:solidFill>
                <a:schemeClr val="tx1"/>
              </a:solidFill>
            </a:endParaRPr>
          </a:p>
        </p:txBody>
      </p:sp>
      <p:sp>
        <p:nvSpPr>
          <p:cNvPr id="45" name="Abgerundetes Rechteck 44">
            <a:extLst>
              <a:ext uri="{FF2B5EF4-FFF2-40B4-BE49-F238E27FC236}">
                <a16:creationId xmlns:a16="http://schemas.microsoft.com/office/drawing/2014/main" id="{59D11C5D-09B8-1257-1050-EDD9166B929F}"/>
              </a:ext>
            </a:extLst>
          </p:cNvPr>
          <p:cNvSpPr/>
          <p:nvPr/>
        </p:nvSpPr>
        <p:spPr>
          <a:xfrm>
            <a:off x="1228416" y="2558777"/>
            <a:ext cx="1958645" cy="297838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Code </a:t>
            </a:r>
            <a:r>
              <a:rPr lang="de-DE" sz="1600" b="1" dirty="0" err="1">
                <a:solidFill>
                  <a:schemeClr val="tx1"/>
                </a:solidFill>
              </a:rPr>
              <a:t>compliance</a:t>
            </a:r>
            <a:endParaRPr lang="de-DE" sz="1600" b="1" dirty="0">
              <a:solidFill>
                <a:schemeClr val="tx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3C7DA0-161B-C9ED-3469-9644BF134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1500" y="2736697"/>
            <a:ext cx="581437" cy="581437"/>
          </a:xfrm>
          <a:prstGeom prst="rect">
            <a:avLst/>
          </a:prstGeom>
          <a:effectLst/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AE92B90-948C-E9AB-B93F-C0B52093B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6311" y="3069079"/>
            <a:ext cx="1270000" cy="127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F90C4398-58F1-B222-F7F0-A962A8E743B2}"/>
              </a:ext>
            </a:extLst>
          </p:cNvPr>
          <p:cNvSpPr txBox="1"/>
          <p:nvPr/>
        </p:nvSpPr>
        <p:spPr>
          <a:xfrm>
            <a:off x="5482263" y="2062492"/>
            <a:ext cx="3442178" cy="27762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SDV </a:t>
            </a:r>
            <a:r>
              <a:rPr lang="de-DE" sz="16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as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6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future-proven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d</a:t>
            </a:r>
            <a:r>
              <a:rPr lang="de-DE" sz="16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omain</a:t>
            </a:r>
            <a:endParaRPr lang="de-DE" sz="1600" i="0" dirty="0">
              <a:effectLst/>
              <a:latin typeface="+mn-lt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We</a:t>
            </a:r>
            <a:r>
              <a:rPr lang="de-DE" sz="16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simplify</a:t>
            </a:r>
            <a:r>
              <a:rPr lang="de-DE" sz="1600" dirty="0">
                <a:solidFill>
                  <a:srgbClr val="202122"/>
                </a:solidFill>
                <a:latin typeface="Arial" panose="020B0604020202020204" pitchFamily="34" charset="0"/>
              </a:rPr>
              <a:t> SDV </a:t>
            </a:r>
            <a:r>
              <a:rPr lang="de-DE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development</a:t>
            </a:r>
            <a:endParaRPr lang="de-DE" sz="16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But </a:t>
            </a:r>
            <a:r>
              <a:rPr lang="de-DE" sz="16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plugin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not </a:t>
            </a:r>
            <a:r>
              <a:rPr lang="de-DE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t</a:t>
            </a:r>
            <a:r>
              <a:rPr lang="de-DE" sz="16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ested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on </a:t>
            </a:r>
            <a:r>
              <a:rPr lang="de-DE" sz="1600" dirty="0">
                <a:solidFill>
                  <a:srgbClr val="202122"/>
                </a:solidFill>
                <a:latin typeface="Arial" panose="020B0604020202020204" pitchFamily="34" charset="0"/>
              </a:rPr>
              <a:t>F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ield</a:t>
            </a:r>
            <a:endParaRPr lang="de-DE" sz="16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202122"/>
                </a:solidFill>
                <a:latin typeface="Arial" panose="020B0604020202020204" pitchFamily="34" charset="0"/>
              </a:rPr>
              <a:t>Further </a:t>
            </a:r>
            <a:r>
              <a:rPr lang="de-DE" sz="1600" b="1" dirty="0" err="1">
                <a:solidFill>
                  <a:srgbClr val="202122"/>
                </a:solidFill>
                <a:latin typeface="Arial" panose="020B0604020202020204" pitchFamily="34" charset="0"/>
              </a:rPr>
              <a:t>development</a:t>
            </a:r>
            <a:r>
              <a:rPr lang="de-DE" sz="1600" b="1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de-DE" sz="1600" b="1" dirty="0" err="1">
                <a:solidFill>
                  <a:srgbClr val="202122"/>
                </a:solidFill>
                <a:latin typeface="Arial" panose="020B0604020202020204" pitchFamily="34" charset="0"/>
              </a:rPr>
              <a:t>required</a:t>
            </a:r>
            <a:br>
              <a:rPr lang="de-DE" sz="1600" b="1" dirty="0">
                <a:solidFill>
                  <a:srgbClr val="202122"/>
                </a:solidFill>
                <a:latin typeface="Arial" panose="020B0604020202020204" pitchFamily="34" charset="0"/>
              </a:rPr>
            </a:b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  <a:sym typeface="Wingdings" pitchFamily="2" charset="2"/>
              </a:rPr>
              <a:t></a:t>
            </a: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de-DE" sz="1600" b="1" dirty="0" err="1">
                <a:solidFill>
                  <a:srgbClr val="C00000"/>
                </a:solidFill>
                <a:latin typeface="Arial" panose="020B0604020202020204" pitchFamily="34" charset="0"/>
              </a:rPr>
              <a:t>We</a:t>
            </a: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de-DE" sz="1600" b="1" dirty="0" err="1">
                <a:solidFill>
                  <a:srgbClr val="C00000"/>
                </a:solidFill>
                <a:latin typeface="Arial" panose="020B0604020202020204" pitchFamily="34" charset="0"/>
              </a:rPr>
              <a:t>keep</a:t>
            </a: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de-DE" sz="1600" b="1" dirty="0" err="1">
                <a:solidFill>
                  <a:srgbClr val="C00000"/>
                </a:solidFill>
                <a:latin typeface="Arial" panose="020B0604020202020204" pitchFamily="34" charset="0"/>
              </a:rPr>
              <a:t>Maintaining</a:t>
            </a: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</a:rPr>
              <a:t>!</a:t>
            </a:r>
            <a:br>
              <a:rPr lang="de-DE" sz="16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i="0" dirty="0"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400" i="0" dirty="0">
              <a:latin typeface="+mn-lt"/>
              <a:cs typeface="Arial" panose="020B0604020202020204" pitchFamily="34" charset="0"/>
            </a:endParaRP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D12FC628-6D87-4F98-7EC1-840AADD603A3}"/>
              </a:ext>
            </a:extLst>
          </p:cNvPr>
          <p:cNvGrpSpPr/>
          <p:nvPr/>
        </p:nvGrpSpPr>
        <p:grpSpPr>
          <a:xfrm>
            <a:off x="452437" y="2633786"/>
            <a:ext cx="866221" cy="887404"/>
            <a:chOff x="940532" y="3682780"/>
            <a:chExt cx="2011915" cy="2100373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29EE6D35-95DA-D1F1-B820-FC2CB09A5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23" name="Grafik 22" descr="Zahnrad mit einfarbiger Füllung">
              <a:extLst>
                <a:ext uri="{FF2B5EF4-FFF2-40B4-BE49-F238E27FC236}">
                  <a16:creationId xmlns:a16="http://schemas.microsoft.com/office/drawing/2014/main" id="{DE4894BB-A621-C521-A3A5-E38B666CB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5B2C92DD-6FA8-AD01-7556-B57AC1543A83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F3D0F71-7B89-ED99-74DF-1DB65EFA059E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978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</p:spPr>
        <p:txBody>
          <a:bodyPr anchor="b">
            <a:normAutofit/>
          </a:bodyPr>
          <a:lstStyle/>
          <a:p>
            <a:pPr marL="0" indent="0" eaLnBrk="1" hangingPunct="1"/>
            <a:r>
              <a:rPr lang="de-DE" altLang="de-DE" cap="none" dirty="0"/>
              <a:t>WE COULD ALL ENHANCE OUR SKILLSET IN THIS PROJECT</a:t>
            </a:r>
          </a:p>
        </p:txBody>
      </p:sp>
      <p:sp>
        <p:nvSpPr>
          <p:cNvPr id="26635" name="Slide Number Placeholder 5">
            <a:extLst>
              <a:ext uri="{FF2B5EF4-FFF2-40B4-BE49-F238E27FC236}">
                <a16:creationId xmlns:a16="http://schemas.microsoft.com/office/drawing/2014/main" id="{DE093D24-0D69-DEEE-DD77-EAD6642A9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Aft>
                  <a:spcPts val="600"/>
                </a:spcAft>
                <a:defRPr/>
              </a:pPr>
              <a:t>29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 hidden="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Aft>
                  <a:spcPts val="600"/>
                </a:spcAft>
                <a:defRPr/>
              </a:pPr>
              <a:t>29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BECD900-FA44-E1AC-25E3-09668BD5F31A}"/>
              </a:ext>
            </a:extLst>
          </p:cNvPr>
          <p:cNvSpPr txBox="1"/>
          <p:nvPr/>
        </p:nvSpPr>
        <p:spPr>
          <a:xfrm>
            <a:off x="444442" y="1646551"/>
            <a:ext cx="6200078" cy="2917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1463" indent="-271463" eaLnBrk="1" hangingPunct="1">
              <a:lnSpc>
                <a:spcPct val="110000"/>
              </a:lnSpc>
              <a:buClr>
                <a:srgbClr val="C00000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Technical </a:t>
            </a:r>
            <a:r>
              <a:rPr lang="de-DE" altLang="de-D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perspective</a:t>
            </a:r>
            <a:endParaRPr lang="de-DE" altLang="de-D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Clr>
                <a:srgbClr val="C00000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SDV-</a:t>
            </a:r>
            <a:r>
              <a:rPr lang="de-DE" alt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de-DE" alt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toolstack</a:t>
            </a: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(Leda </a:t>
            </a:r>
            <a:r>
              <a:rPr lang="de-DE" alt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environment</a:t>
            </a: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15963" lvl="1" indent="-271463">
              <a:lnSpc>
                <a:spcPct val="110000"/>
              </a:lnSpc>
              <a:buClr>
                <a:srgbClr val="C00000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Working in </a:t>
            </a:r>
            <a:r>
              <a:rPr lang="de-DE" alt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incubating</a:t>
            </a: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hightech</a:t>
            </a: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endParaRPr lang="de-DE" alt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Clr>
                <a:srgbClr val="C00000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Development </a:t>
            </a:r>
            <a:r>
              <a:rPr lang="de-DE" alt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VSCode</a:t>
            </a: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plugin</a:t>
            </a:r>
            <a:b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alt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>
              <a:lnSpc>
                <a:spcPct val="110000"/>
              </a:lnSpc>
              <a:buClr>
                <a:srgbClr val="C00000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Project </a:t>
            </a:r>
            <a:r>
              <a:rPr lang="de-DE" altLang="de-D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management</a:t>
            </a:r>
            <a:r>
              <a:rPr lang="de-DE" alt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perspective</a:t>
            </a:r>
            <a:endParaRPr lang="de-DE" altLang="de-D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Clr>
                <a:srgbClr val="C00000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Collaborative </a:t>
            </a:r>
            <a:r>
              <a:rPr lang="de-DE" alt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toolstack</a:t>
            </a: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on GitHub </a:t>
            </a:r>
          </a:p>
          <a:p>
            <a:pPr marL="715963" lvl="1" indent="-271463">
              <a:lnSpc>
                <a:spcPct val="110000"/>
              </a:lnSpc>
              <a:buClr>
                <a:srgbClr val="C00000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</a:t>
            </a:r>
            <a:r>
              <a:rPr lang="de-DE" altLang="de-DE" sz="14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de-DE" altLang="de-DE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Team &amp; time Management</a:t>
            </a:r>
            <a:b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alt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>
              <a:lnSpc>
                <a:spcPct val="110000"/>
              </a:lnSpc>
              <a:buClr>
                <a:srgbClr val="C00000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The open source </a:t>
            </a:r>
            <a:r>
              <a:rPr lang="de-DE" altLang="de-D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perspective</a:t>
            </a:r>
            <a:endParaRPr lang="de-DE" altLang="de-D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Clr>
                <a:srgbClr val="C00000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Code </a:t>
            </a:r>
            <a:r>
              <a:rPr lang="de-DE" alt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guidelines</a:t>
            </a:r>
            <a:endParaRPr lang="de-DE" alt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Clr>
                <a:srgbClr val="C00000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</a:t>
            </a:r>
            <a:r>
              <a:rPr lang="de-DE" altLang="de-DE" sz="14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unexpected</a:t>
            </a:r>
            <a:r>
              <a:rPr lang="de-DE" altLang="de-DE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alt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Various</a:t>
            </a: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legal </a:t>
            </a:r>
            <a:r>
              <a:rPr lang="de-DE" alt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guidelines</a:t>
            </a: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de-DE" alt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processes</a:t>
            </a:r>
            <a:endParaRPr lang="de-DE" alt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3D0B8B7-33DD-6434-4B4D-AE10167A8978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B3FE2C4-3C80-4F03-9B95-33638824741D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494E599-6AF2-93A4-C9FE-3820FE49C56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304799"/>
            <a:ext cx="8234363" cy="758825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sz="2000" dirty="0">
                <a:latin typeface="Arial" panose="020B0604020202020204" pitchFamily="34" charset="0"/>
                <a:cs typeface="Arial" panose="020B0604020202020204" pitchFamily="34" charset="0"/>
              </a:rPr>
              <a:t>KEY LEARNINGS &amp; PROJECT SUM UP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3FE67C9-9F5D-5413-465D-247C1B5C02A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85717" y="1785612"/>
            <a:ext cx="2387600" cy="23876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8B1FAA2-99B2-DABB-C40A-E93BF79E1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26788" y="1518748"/>
            <a:ext cx="913935" cy="913935"/>
          </a:xfrm>
          <a:prstGeom prst="rect">
            <a:avLst/>
          </a:prstGeom>
        </p:spPr>
      </p:pic>
      <p:pic>
        <p:nvPicPr>
          <p:cNvPr id="16" name="Picture 2" descr="Ein Bild, das Rad, Reifen, Autoteile, Transport enthält.&#10;&#10;Automatisch generierte Beschreibung">
            <a:extLst>
              <a:ext uri="{FF2B5EF4-FFF2-40B4-BE49-F238E27FC236}">
                <a16:creationId xmlns:a16="http://schemas.microsoft.com/office/drawing/2014/main" id="{E421B389-CB0E-6D5E-77C1-59A8F1AE6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51726" y="2770723"/>
            <a:ext cx="1187039" cy="106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60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SETUP: PARTIES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&amp; INTERACTION</a:t>
            </a:r>
            <a:endParaRPr lang="de-DE" altLang="de-DE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FB18188-84D6-D01D-4CFF-B9F22AB975B3}"/>
              </a:ext>
            </a:extLst>
          </p:cNvPr>
          <p:cNvGrpSpPr/>
          <p:nvPr/>
        </p:nvGrpSpPr>
        <p:grpSpPr>
          <a:xfrm>
            <a:off x="6593190" y="1488158"/>
            <a:ext cx="2077305" cy="656538"/>
            <a:chOff x="4137616" y="2805919"/>
            <a:chExt cx="1765344" cy="656538"/>
          </a:xfrm>
        </p:grpSpPr>
        <p:sp>
          <p:nvSpPr>
            <p:cNvPr id="8" name="Abgerundetes Rechteck 7">
              <a:extLst>
                <a:ext uri="{FF2B5EF4-FFF2-40B4-BE49-F238E27FC236}">
                  <a16:creationId xmlns:a16="http://schemas.microsoft.com/office/drawing/2014/main" id="{8469A17B-A477-7CC2-B2DC-392E4637200C}"/>
                </a:ext>
              </a:extLst>
            </p:cNvPr>
            <p:cNvSpPr/>
            <p:nvPr/>
          </p:nvSpPr>
          <p:spPr>
            <a:xfrm>
              <a:off x="4137616" y="2805919"/>
              <a:ext cx="1765344" cy="656538"/>
            </a:xfrm>
            <a:prstGeom prst="roundRect">
              <a:avLst/>
            </a:prstGeom>
            <a:gradFill flip="none" rotWithShape="1">
              <a:gsLst>
                <a:gs pos="0">
                  <a:srgbClr val="C9C9C9">
                    <a:tint val="66000"/>
                    <a:satMod val="160000"/>
                  </a:srgbClr>
                </a:gs>
                <a:gs pos="50000">
                  <a:srgbClr val="C9C9C9">
                    <a:tint val="44500"/>
                    <a:satMod val="160000"/>
                  </a:srgbClr>
                </a:gs>
                <a:gs pos="100000">
                  <a:srgbClr val="C9C9C9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 i="1" dirty="0">
                <a:solidFill>
                  <a:schemeClr val="tx1"/>
                </a:solidFill>
              </a:endParaRP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3CF4EAE1-92CA-E00B-5EE7-2F05BACBB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55588" y="2863253"/>
              <a:ext cx="1235612" cy="501229"/>
            </a:xfrm>
            <a:prstGeom prst="rect">
              <a:avLst/>
            </a:prstGeom>
          </p:spPr>
        </p:pic>
      </p:grp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79F4727D-1E08-2682-ACA9-9F50536FE5CB}"/>
              </a:ext>
            </a:extLst>
          </p:cNvPr>
          <p:cNvSpPr/>
          <p:nvPr/>
        </p:nvSpPr>
        <p:spPr>
          <a:xfrm>
            <a:off x="457199" y="1488158"/>
            <a:ext cx="1945795" cy="656538"/>
          </a:xfrm>
          <a:prstGeom prst="roundRect">
            <a:avLst/>
          </a:prstGeom>
          <a:gradFill flip="none" rotWithShape="1">
            <a:gsLst>
              <a:gs pos="0">
                <a:srgbClr val="C9C9C9">
                  <a:tint val="66000"/>
                  <a:satMod val="160000"/>
                </a:srgbClr>
              </a:gs>
              <a:gs pos="50000">
                <a:srgbClr val="C9C9C9">
                  <a:tint val="44500"/>
                  <a:satMod val="160000"/>
                </a:srgbClr>
              </a:gs>
              <a:gs pos="100000">
                <a:srgbClr val="C9C9C9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b="1" i="1" dirty="0">
                <a:solidFill>
                  <a:schemeClr val="tx1"/>
                </a:solidFill>
              </a:rPr>
              <a:t>SEP PROJECT </a:t>
            </a:r>
          </a:p>
          <a:p>
            <a:r>
              <a:rPr lang="de-DE" sz="1200" b="1" i="1" dirty="0">
                <a:solidFill>
                  <a:schemeClr val="tx1"/>
                </a:solidFill>
              </a:rPr>
              <a:t>       TEAM</a:t>
            </a:r>
          </a:p>
        </p:txBody>
      </p:sp>
      <p:sp>
        <p:nvSpPr>
          <p:cNvPr id="27" name="Legende mit Linie (1) 26">
            <a:extLst>
              <a:ext uri="{FF2B5EF4-FFF2-40B4-BE49-F238E27FC236}">
                <a16:creationId xmlns:a16="http://schemas.microsoft.com/office/drawing/2014/main" id="{BBB6B382-FEA8-45DA-C076-DD7AAEC4BD2D}"/>
              </a:ext>
            </a:extLst>
          </p:cNvPr>
          <p:cNvSpPr/>
          <p:nvPr/>
        </p:nvSpPr>
        <p:spPr>
          <a:xfrm>
            <a:off x="457200" y="2967844"/>
            <a:ext cx="8229599" cy="1529816"/>
          </a:xfrm>
          <a:prstGeom prst="borderCallout1">
            <a:avLst>
              <a:gd name="adj1" fmla="val 567"/>
              <a:gd name="adj2" fmla="val 75125"/>
              <a:gd name="adj3" fmla="val -53090"/>
              <a:gd name="adj4" fmla="val 82234"/>
            </a:avLst>
          </a:prstGeom>
          <a:noFill/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D1FADD1-3943-0004-1C77-936E2379A67F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34BBCA7-ACD9-4C12-9EAE-39BC76942089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E5794E15-9925-CCDB-A158-D84F77851111}"/>
              </a:ext>
            </a:extLst>
          </p:cNvPr>
          <p:cNvSpPr txBox="1">
            <a:spLocks/>
          </p:cNvSpPr>
          <p:nvPr/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defRPr sz="1400" kern="12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914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371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18288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endParaRPr lang="de-DE" altLang="de-DE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Gewinkelte Verbindung 4">
            <a:extLst>
              <a:ext uri="{FF2B5EF4-FFF2-40B4-BE49-F238E27FC236}">
                <a16:creationId xmlns:a16="http://schemas.microsoft.com/office/drawing/2014/main" id="{69581461-2069-6370-3CE2-CD09F80536A5}"/>
              </a:ext>
            </a:extLst>
          </p:cNvPr>
          <p:cNvCxnSpPr>
            <a:cxnSpLocks/>
            <a:stCxn id="12" idx="0"/>
            <a:endCxn id="8" idx="0"/>
          </p:cNvCxnSpPr>
          <p:nvPr/>
        </p:nvCxnSpPr>
        <p:spPr>
          <a:xfrm rot="5400000" flipH="1" flipV="1">
            <a:off x="4530970" y="-1612715"/>
            <a:ext cx="12700" cy="6201746"/>
          </a:xfrm>
          <a:prstGeom prst="bentConnector3">
            <a:avLst>
              <a:gd name="adj1" fmla="val 1800000"/>
            </a:avLst>
          </a:prstGeom>
          <a:ln w="12700"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8BA250D3-E56A-2C7D-7127-13A94E8C5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4550" y="1625240"/>
            <a:ext cx="429113" cy="42911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FA1B79E-4C35-8283-6290-F6009663A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5400" y="1640801"/>
            <a:ext cx="429113" cy="429113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273B1A1-258D-737A-8C43-109B4760103B}"/>
              </a:ext>
            </a:extLst>
          </p:cNvPr>
          <p:cNvSpPr txBox="1"/>
          <p:nvPr/>
        </p:nvSpPr>
        <p:spPr>
          <a:xfrm>
            <a:off x="544369" y="3068466"/>
            <a:ext cx="9230360" cy="2287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8663" lvl="1" indent="-271463">
              <a:spcBef>
                <a:spcPts val="400"/>
              </a:spcBef>
              <a:buClr>
                <a:schemeClr val="accent1"/>
              </a:buClr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dirty="0" err="1">
                <a:latin typeface="Söhne"/>
              </a:rPr>
              <a:t>Eclipse</a:t>
            </a:r>
            <a:r>
              <a:rPr lang="de-DE" dirty="0">
                <a:latin typeface="Söhne"/>
              </a:rPr>
              <a:t> </a:t>
            </a:r>
            <a:r>
              <a:rPr lang="de-DE" dirty="0" err="1">
                <a:latin typeface="Söhne"/>
              </a:rPr>
              <a:t>Foundation</a:t>
            </a:r>
            <a:r>
              <a:rPr lang="de-DE" dirty="0">
                <a:latin typeface="Söhne"/>
              </a:rPr>
              <a:t> </a:t>
            </a:r>
            <a:r>
              <a:rPr lang="de-DE" dirty="0" err="1">
                <a:latin typeface="Söhne"/>
              </a:rPr>
              <a:t>as</a:t>
            </a:r>
            <a:r>
              <a:rPr lang="de-DE" b="1" dirty="0">
                <a:latin typeface="Söhne"/>
              </a:rPr>
              <a:t> </a:t>
            </a:r>
            <a:r>
              <a:rPr lang="de-DE" b="1" dirty="0" err="1">
                <a:latin typeface="Söhne"/>
              </a:rPr>
              <a:t>industry</a:t>
            </a:r>
            <a:r>
              <a:rPr lang="de-DE" b="1" dirty="0">
                <a:latin typeface="Söhne"/>
              </a:rPr>
              <a:t> open source </a:t>
            </a:r>
            <a:r>
              <a:rPr lang="de-DE" b="1" dirty="0" err="1">
                <a:latin typeface="Söhne"/>
              </a:rPr>
              <a:t>incubator</a:t>
            </a:r>
            <a:r>
              <a:rPr lang="de-DE" b="1" dirty="0">
                <a:latin typeface="Söhne"/>
              </a:rPr>
              <a:t> </a:t>
            </a:r>
          </a:p>
          <a:p>
            <a:pPr marL="728663" lvl="1" indent="-271463">
              <a:spcBef>
                <a:spcPts val="400"/>
              </a:spcBef>
              <a:buClr>
                <a:schemeClr val="accent1"/>
              </a:buClr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dirty="0">
                <a:latin typeface="Söhne"/>
              </a:rPr>
              <a:t>I</a:t>
            </a:r>
            <a:r>
              <a:rPr lang="de-DE" b="0" i="0" u="none" strike="noStrike" dirty="0">
                <a:effectLst/>
                <a:latin typeface="Söhne"/>
              </a:rPr>
              <a:t>ndustry </a:t>
            </a:r>
            <a:r>
              <a:rPr lang="de-DE" dirty="0" err="1">
                <a:latin typeface="Söhne"/>
              </a:rPr>
              <a:t>s</a:t>
            </a:r>
            <a:r>
              <a:rPr lang="de-DE" b="0" i="0" u="none" strike="noStrike" dirty="0" err="1">
                <a:effectLst/>
                <a:latin typeface="Söhne"/>
              </a:rPr>
              <a:t>tandards</a:t>
            </a:r>
            <a:r>
              <a:rPr lang="de-DE" b="0" i="0" u="none" strike="noStrike" dirty="0">
                <a:effectLst/>
                <a:latin typeface="Söhne"/>
              </a:rPr>
              <a:t> &amp; </a:t>
            </a:r>
            <a:r>
              <a:rPr lang="de-DE" dirty="0">
                <a:latin typeface="Söhne"/>
              </a:rPr>
              <a:t>hub</a:t>
            </a:r>
            <a:r>
              <a:rPr lang="de-DE" b="0" i="0" u="none" strike="noStrike" dirty="0">
                <a:effectLst/>
                <a:latin typeface="Söhne"/>
              </a:rPr>
              <a:t> </a:t>
            </a:r>
            <a:r>
              <a:rPr lang="de-DE" b="0" i="0" u="none" strike="noStrike" dirty="0" err="1">
                <a:effectLst/>
                <a:latin typeface="Söhne"/>
              </a:rPr>
              <a:t>for</a:t>
            </a:r>
            <a:r>
              <a:rPr lang="de-DE" b="0" i="0" u="none" strike="noStrike" dirty="0">
                <a:effectLst/>
                <a:latin typeface="Söhne"/>
              </a:rPr>
              <a:t> </a:t>
            </a:r>
            <a:r>
              <a:rPr lang="de-DE" dirty="0" err="1">
                <a:latin typeface="Söhne"/>
              </a:rPr>
              <a:t>s</a:t>
            </a:r>
            <a:r>
              <a:rPr lang="de-DE" b="0" i="0" u="none" strike="noStrike" dirty="0" err="1">
                <a:effectLst/>
                <a:latin typeface="Söhne"/>
              </a:rPr>
              <a:t>trategic</a:t>
            </a:r>
            <a:r>
              <a:rPr lang="de-DE" b="0" i="0" u="none" strike="noStrike" dirty="0">
                <a:effectLst/>
                <a:latin typeface="Söhne"/>
              </a:rPr>
              <a:t> </a:t>
            </a:r>
            <a:r>
              <a:rPr lang="de-DE" dirty="0">
                <a:latin typeface="Söhne"/>
              </a:rPr>
              <a:t>o</a:t>
            </a:r>
            <a:r>
              <a:rPr lang="de-DE" b="0" i="0" u="none" strike="noStrike" dirty="0">
                <a:effectLst/>
                <a:latin typeface="Söhne"/>
              </a:rPr>
              <a:t>pen </a:t>
            </a:r>
            <a:r>
              <a:rPr lang="de-DE" dirty="0">
                <a:latin typeface="Söhne"/>
              </a:rPr>
              <a:t>s</a:t>
            </a:r>
            <a:r>
              <a:rPr lang="de-DE" b="0" i="0" u="none" strike="noStrike" dirty="0">
                <a:effectLst/>
                <a:latin typeface="Söhne"/>
              </a:rPr>
              <a:t>ource </a:t>
            </a:r>
            <a:r>
              <a:rPr lang="de-DE" dirty="0" err="1">
                <a:latin typeface="Söhne"/>
              </a:rPr>
              <a:t>i</a:t>
            </a:r>
            <a:r>
              <a:rPr lang="de-DE" b="0" i="0" u="none" strike="noStrike" dirty="0" err="1">
                <a:effectLst/>
                <a:latin typeface="Söhne"/>
              </a:rPr>
              <a:t>nnovation</a:t>
            </a:r>
            <a:r>
              <a:rPr lang="de-DE" dirty="0">
                <a:latin typeface="Söhne"/>
              </a:rPr>
              <a:t> </a:t>
            </a:r>
          </a:p>
          <a:p>
            <a:pPr marL="1185863" lvl="2" indent="-271463">
              <a:spcBef>
                <a:spcPts val="400"/>
              </a:spcBef>
              <a:buClr>
                <a:schemeClr val="accent1"/>
              </a:buClr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b="0" i="0" u="none" strike="noStrike" dirty="0" err="1">
                <a:effectLst/>
                <a:latin typeface="Söhne"/>
              </a:rPr>
              <a:t>Embraced</a:t>
            </a:r>
            <a:r>
              <a:rPr lang="de-DE" b="0" i="0" u="none" strike="noStrike" dirty="0">
                <a:effectLst/>
                <a:latin typeface="Söhne"/>
              </a:rPr>
              <a:t> </a:t>
            </a:r>
            <a:r>
              <a:rPr lang="de-DE" b="0" i="0" u="none" strike="noStrike" dirty="0" err="1">
                <a:effectLst/>
                <a:latin typeface="Söhne"/>
              </a:rPr>
              <a:t>by</a:t>
            </a:r>
            <a:r>
              <a:rPr lang="de-DE" b="0" i="0" u="none" strike="noStrike" dirty="0">
                <a:effectLst/>
                <a:latin typeface="Söhne"/>
              </a:rPr>
              <a:t> </a:t>
            </a:r>
            <a:r>
              <a:rPr lang="de-DE" dirty="0" err="1">
                <a:latin typeface="Söhne"/>
              </a:rPr>
              <a:t>i</a:t>
            </a:r>
            <a:r>
              <a:rPr lang="de-DE" b="0" i="0" u="none" strike="noStrike" dirty="0" err="1">
                <a:effectLst/>
                <a:latin typeface="Söhne"/>
              </a:rPr>
              <a:t>ndustry</a:t>
            </a:r>
            <a:r>
              <a:rPr lang="de-DE" b="0" i="0" u="none" strike="noStrike" dirty="0">
                <a:effectLst/>
                <a:latin typeface="Söhne"/>
              </a:rPr>
              <a:t> </a:t>
            </a:r>
            <a:r>
              <a:rPr lang="de-DE" dirty="0" err="1">
                <a:latin typeface="Söhne"/>
              </a:rPr>
              <a:t>l</a:t>
            </a:r>
            <a:r>
              <a:rPr lang="de-DE" b="0" i="0" u="none" strike="noStrike" dirty="0" err="1">
                <a:effectLst/>
                <a:latin typeface="Söhne"/>
              </a:rPr>
              <a:t>eaders</a:t>
            </a:r>
            <a:r>
              <a:rPr lang="de-DE" b="0" i="0" u="none" strike="noStrike" dirty="0">
                <a:effectLst/>
                <a:latin typeface="Söhne"/>
              </a:rPr>
              <a:t> </a:t>
            </a:r>
            <a:r>
              <a:rPr lang="de-DE" dirty="0">
                <a:latin typeface="Söhne"/>
              </a:rPr>
              <a:t>(like e.g. </a:t>
            </a:r>
            <a:r>
              <a:rPr lang="de-DE" dirty="0" err="1">
                <a:latin typeface="Söhne"/>
              </a:rPr>
              <a:t>Bosch.IO</a:t>
            </a:r>
            <a:r>
              <a:rPr lang="de-DE" dirty="0">
                <a:latin typeface="Söhne"/>
              </a:rPr>
              <a:t>)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0250" lvl="1" indent="-285750">
              <a:spcBef>
                <a:spcPts val="400"/>
              </a:spcBef>
              <a:buClr>
                <a:schemeClr val="accent1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b="0" i="0" u="none" strike="noStrike" dirty="0">
                <a:effectLst/>
                <a:latin typeface="Söhne"/>
              </a:rPr>
              <a:t>Carries </a:t>
            </a:r>
            <a:r>
              <a:rPr lang="de-DE" b="0" i="0" u="none" strike="noStrike" dirty="0" err="1">
                <a:effectLst/>
                <a:latin typeface="Söhne"/>
              </a:rPr>
              <a:t>Eclipse</a:t>
            </a:r>
            <a:r>
              <a:rPr lang="de-DE" b="0" i="0" u="none" strike="noStrike" dirty="0">
                <a:effectLst/>
                <a:latin typeface="Söhne"/>
              </a:rPr>
              <a:t> IDE, Jakarta EE (Java </a:t>
            </a:r>
            <a:r>
              <a:rPr lang="de-DE" dirty="0" err="1">
                <a:latin typeface="Söhne"/>
              </a:rPr>
              <a:t>e</a:t>
            </a:r>
            <a:r>
              <a:rPr lang="de-DE" b="0" i="0" u="none" strike="noStrike" dirty="0" err="1">
                <a:effectLst/>
                <a:latin typeface="Söhne"/>
              </a:rPr>
              <a:t>cosystem</a:t>
            </a:r>
            <a:r>
              <a:rPr lang="de-DE" b="0" i="0" u="none" strike="noStrike" dirty="0">
                <a:effectLst/>
                <a:latin typeface="Söhne"/>
              </a:rPr>
              <a:t>) &amp; </a:t>
            </a:r>
            <a:r>
              <a:rPr lang="de-DE" b="1" i="0" u="none" strike="noStrike" dirty="0">
                <a:solidFill>
                  <a:srgbClr val="C00000"/>
                </a:solidFill>
                <a:effectLst/>
                <a:latin typeface="Söhne"/>
              </a:rPr>
              <a:t>400+ </a:t>
            </a:r>
            <a:r>
              <a:rPr lang="de-DE" b="1" dirty="0">
                <a:solidFill>
                  <a:srgbClr val="C00000"/>
                </a:solidFill>
                <a:latin typeface="Söhne"/>
              </a:rPr>
              <a:t>o</a:t>
            </a:r>
            <a:r>
              <a:rPr lang="de-DE" b="1" i="0" u="none" strike="noStrike" dirty="0">
                <a:solidFill>
                  <a:srgbClr val="C00000"/>
                </a:solidFill>
                <a:effectLst/>
                <a:latin typeface="Söhne"/>
              </a:rPr>
              <a:t>pen </a:t>
            </a:r>
            <a:r>
              <a:rPr lang="de-DE" b="1" dirty="0">
                <a:solidFill>
                  <a:srgbClr val="C00000"/>
                </a:solidFill>
                <a:latin typeface="Söhne"/>
              </a:rPr>
              <a:t>s</a:t>
            </a:r>
            <a:r>
              <a:rPr lang="de-DE" b="1" i="0" u="none" strike="noStrike" dirty="0">
                <a:solidFill>
                  <a:srgbClr val="C00000"/>
                </a:solidFill>
                <a:effectLst/>
                <a:latin typeface="Söhne"/>
              </a:rPr>
              <a:t>ource </a:t>
            </a:r>
            <a:r>
              <a:rPr lang="de-DE" b="1" dirty="0" err="1">
                <a:solidFill>
                  <a:srgbClr val="C00000"/>
                </a:solidFill>
                <a:latin typeface="Söhne"/>
              </a:rPr>
              <a:t>p</a:t>
            </a:r>
            <a:r>
              <a:rPr lang="de-DE" b="1" i="0" u="none" strike="noStrike" dirty="0" err="1">
                <a:solidFill>
                  <a:srgbClr val="C00000"/>
                </a:solidFill>
                <a:effectLst/>
                <a:latin typeface="Söhne"/>
              </a:rPr>
              <a:t>rojects</a:t>
            </a:r>
            <a:endParaRPr lang="de-DE" b="1" i="0" u="none" strike="noStrike" dirty="0">
              <a:solidFill>
                <a:srgbClr val="C00000"/>
              </a:solidFill>
              <a:effectLst/>
              <a:latin typeface="Söhne"/>
            </a:endParaRPr>
          </a:p>
          <a:p>
            <a:pPr marL="730250" lvl="1" indent="-285750">
              <a:spcBef>
                <a:spcPts val="400"/>
              </a:spcBef>
              <a:buClr>
                <a:schemeClr val="accent1"/>
              </a:buClr>
              <a:buFont typeface="Symbol" pitchFamily="2" charset="2"/>
              <a:buChar char="-"/>
              <a:tabLst>
                <a:tab pos="1347788" algn="l"/>
              </a:tabLst>
            </a:pPr>
            <a:endParaRPr lang="de-DE" b="1" i="0" u="none" strike="noStrike" dirty="0">
              <a:solidFill>
                <a:srgbClr val="C00000"/>
              </a:solidFill>
              <a:effectLst/>
              <a:latin typeface="Söhne"/>
            </a:endParaRPr>
          </a:p>
          <a:p>
            <a:pPr marL="444500" lvl="1">
              <a:spcBef>
                <a:spcPts val="400"/>
              </a:spcBef>
              <a:buClr>
                <a:srgbClr val="C00000"/>
              </a:buClr>
              <a:tabLst>
                <a:tab pos="1347788" algn="l"/>
              </a:tabLst>
            </a:pPr>
            <a:br>
              <a:rPr lang="de-DE" altLang="de-DE" dirty="0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</a:br>
            <a:endParaRPr lang="de-DE" dirty="0">
              <a:solidFill>
                <a:srgbClr val="37415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029968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126" y="1584325"/>
            <a:ext cx="5925607" cy="561975"/>
          </a:xfrm>
        </p:spPr>
        <p:txBody>
          <a:bodyPr/>
          <a:lstStyle/>
          <a:p>
            <a:r>
              <a:rPr lang="de-DE" sz="2800" b="1" i="0" dirty="0">
                <a:latin typeface="+mn-lt"/>
                <a:cs typeface="Arial" panose="020B0604020202020204" pitchFamily="34" charset="0"/>
              </a:rPr>
              <a:t>Team </a:t>
            </a:r>
            <a:r>
              <a:rPr lang="de-DE" sz="2800" b="1" i="0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Bosch.IO </a:t>
            </a:r>
            <a:r>
              <a:rPr lang="de-DE" sz="2800" b="1" i="0" dirty="0">
                <a:latin typeface="+mn-lt"/>
                <a:cs typeface="Arial" panose="020B0604020202020204" pitchFamily="34" charset="0"/>
              </a:rPr>
              <a:t>THANKS </a:t>
            </a:r>
            <a:r>
              <a:rPr lang="de-DE" dirty="0">
                <a:latin typeface="+mn-lt"/>
                <a:cs typeface="Arial" panose="020B0604020202020204" pitchFamily="34" charset="0"/>
              </a:rPr>
              <a:t>FOR YOUR</a:t>
            </a:r>
            <a:r>
              <a:rPr lang="de-DE" sz="2800" b="1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2800" b="1" i="0" dirty="0" err="1">
                <a:latin typeface="+mn-lt"/>
                <a:cs typeface="Arial" panose="020B0604020202020204" pitchFamily="34" charset="0"/>
              </a:rPr>
              <a:t>the</a:t>
            </a:r>
            <a:r>
              <a:rPr lang="de-DE" sz="2800" b="1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2800" b="1" i="0" dirty="0" err="1">
                <a:latin typeface="+mn-lt"/>
                <a:cs typeface="Arial" panose="020B0604020202020204" pitchFamily="34" charset="0"/>
              </a:rPr>
              <a:t>attention</a:t>
            </a:r>
            <a:r>
              <a:rPr lang="de-DE" dirty="0">
                <a:latin typeface="+mn-lt"/>
                <a:cs typeface="Arial" panose="020B0604020202020204" pitchFamily="34" charset="0"/>
              </a:rPr>
              <a:t>! – Q&amp;A</a:t>
            </a:r>
            <a:endParaRPr lang="de-DE" sz="28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3795" name="Inhaltsplatzhalter 2"/>
          <p:cNvSpPr>
            <a:spLocks noGrp="1"/>
          </p:cNvSpPr>
          <p:nvPr>
            <p:ph sz="half" idx="2"/>
          </p:nvPr>
        </p:nvSpPr>
        <p:spPr>
          <a:xfrm>
            <a:off x="365126" y="3210995"/>
            <a:ext cx="8652495" cy="2112963"/>
          </a:xfrm>
        </p:spPr>
        <p:txBody>
          <a:bodyPr/>
          <a:lstStyle/>
          <a:p>
            <a:pPr eaLnBrk="1" hangingPunct="1"/>
            <a:r>
              <a:rPr lang="de-DE" alt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Maximilian Nerlich, Carlo Pötter, Martin Hoffmann &amp; Leonardo d‘Angelico</a:t>
            </a:r>
          </a:p>
          <a:p>
            <a:pPr eaLnBrk="1" hangingPunct="1"/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M.Sc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. Business Information Systems</a:t>
            </a:r>
          </a:p>
          <a:p>
            <a:pPr eaLnBrk="1" hangingPunct="1"/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https://github.com/software-engineering-project-org </a:t>
            </a:r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Ein Bild, das Rad, Reifen, Autoteile, Transport enthält.&#10;&#10;Automatisch generierte Beschreibung">
            <a:extLst>
              <a:ext uri="{FF2B5EF4-FFF2-40B4-BE49-F238E27FC236}">
                <a16:creationId xmlns:a16="http://schemas.microsoft.com/office/drawing/2014/main" id="{FD666E6D-467F-C79D-CAB8-AC5EDE3D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70600" y="876023"/>
            <a:ext cx="2089852" cy="187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6648F75-68FC-4121-E9D1-DECD67AB5FEC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9757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</p:spPr>
        <p:txBody>
          <a:bodyPr anchor="b">
            <a:normAutofit/>
          </a:bodyPr>
          <a:lstStyle/>
          <a:p>
            <a:pPr marL="0" indent="0" eaLnBrk="1" hangingPunct="1"/>
            <a:r>
              <a:rPr lang="de-DE" altLang="de-DE" cap="none" dirty="0"/>
              <a:t>LAST RETRIEVED: 26.09.2023</a:t>
            </a:r>
          </a:p>
        </p:txBody>
      </p:sp>
      <p:sp>
        <p:nvSpPr>
          <p:cNvPr id="26635" name="Slide Number Placeholder 5">
            <a:extLst>
              <a:ext uri="{FF2B5EF4-FFF2-40B4-BE49-F238E27FC236}">
                <a16:creationId xmlns:a16="http://schemas.microsoft.com/office/drawing/2014/main" id="{DE093D24-0D69-DEEE-DD77-EAD6642A9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Aft>
                  <a:spcPts val="600"/>
                </a:spcAft>
                <a:defRPr/>
              </a:pPr>
              <a:t>31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 hidden="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Aft>
                  <a:spcPts val="600"/>
                </a:spcAft>
                <a:defRPr/>
              </a:pPr>
              <a:t>31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3D0B8B7-33DD-6434-4B4D-AE10167A8978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B3FE2C4-3C80-4F03-9B95-33638824741D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494E599-6AF2-93A4-C9FE-3820FE49C56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304799"/>
            <a:ext cx="8234363" cy="758825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dirty="0"/>
              <a:t>Image </a:t>
            </a:r>
            <a:r>
              <a:rPr lang="de-DE" dirty="0" err="1"/>
              <a:t>sources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EFB9A7FC-7205-0F10-CEF4-A19ED0E7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83631"/>
            <a:ext cx="8229599" cy="3114054"/>
          </a:xfrm>
        </p:spPr>
        <p:txBody>
          <a:bodyPr/>
          <a:lstStyle/>
          <a:p>
            <a:r>
              <a:rPr lang="de-DE" sz="1100" dirty="0" err="1"/>
              <a:t>Eclipse</a:t>
            </a:r>
            <a:r>
              <a:rPr lang="de-DE" sz="1100" dirty="0"/>
              <a:t> </a:t>
            </a:r>
            <a:r>
              <a:rPr lang="de-DE" sz="1100" dirty="0" err="1"/>
              <a:t>Foundation</a:t>
            </a:r>
            <a:r>
              <a:rPr lang="de-DE" sz="1100" dirty="0"/>
              <a:t>:  </a:t>
            </a:r>
            <a:r>
              <a:rPr lang="de-DE" sz="1100" dirty="0">
                <a:hlinkClick r:id="rId3"/>
              </a:rPr>
              <a:t>https://upload.wikimedia.org/wikipedia/commons/thumb/7/79/Eclipse_Foundation_Logo.svg/1200px-Eclipse_Foundation_Logo.svg.png</a:t>
            </a:r>
            <a:endParaRPr lang="de-DE" sz="1100" dirty="0"/>
          </a:p>
          <a:p>
            <a:r>
              <a:rPr lang="de-DE" sz="1100" dirty="0" err="1"/>
              <a:t>Eclipse</a:t>
            </a:r>
            <a:r>
              <a:rPr lang="de-DE" sz="1100" dirty="0"/>
              <a:t> Leda: </a:t>
            </a:r>
            <a:r>
              <a:rPr lang="de-DE" sz="1100" dirty="0">
                <a:hlinkClick r:id="rId4"/>
              </a:rPr>
              <a:t>https://projects.eclipse.org/sites/default/files/logo_02_rgb.png</a:t>
            </a:r>
            <a:endParaRPr lang="de-DE" sz="1100" dirty="0"/>
          </a:p>
          <a:p>
            <a:r>
              <a:rPr lang="de-DE" sz="1100" dirty="0" err="1"/>
              <a:t>VSCode</a:t>
            </a:r>
            <a:r>
              <a:rPr lang="de-DE" sz="1100" dirty="0"/>
              <a:t>: </a:t>
            </a:r>
            <a:r>
              <a:rPr lang="de-DE" sz="1100" dirty="0">
                <a:hlinkClick r:id="rId5"/>
              </a:rPr>
              <a:t>https://upload.wikimedia.org/wikipedia/commons/thumb/9/9a/Visual_Studio_Code_1.35_icon.svg/2048px-Visual_Studio_Code_1.35_icon.svg.png</a:t>
            </a:r>
            <a:endParaRPr lang="de-DE" sz="1100" dirty="0"/>
          </a:p>
          <a:p>
            <a:r>
              <a:rPr lang="de-DE" sz="1100" dirty="0"/>
              <a:t>Docker: </a:t>
            </a:r>
            <a:r>
              <a:rPr lang="de-DE" sz="1100" dirty="0">
                <a:hlinkClick r:id="rId6"/>
              </a:rPr>
              <a:t>https://w7.pngwing.com/pngs/991/165/png-transparent-docker-hd-logo-thumbnail.png</a:t>
            </a:r>
            <a:endParaRPr lang="de-DE" sz="1100" dirty="0"/>
          </a:p>
          <a:p>
            <a:r>
              <a:rPr lang="de-DE" sz="1100" dirty="0" err="1"/>
              <a:t>Discord</a:t>
            </a:r>
            <a:r>
              <a:rPr lang="de-DE" sz="1100" dirty="0"/>
              <a:t>: </a:t>
            </a:r>
            <a:r>
              <a:rPr lang="de-DE" sz="1100" dirty="0">
                <a:hlinkClick r:id="rId7"/>
              </a:rPr>
              <a:t>https://assets-global.website-files.com/6257adef93867e50d84d30e2/636e0b52aa9e99b832574a53_full_logo_blurple_RGB.png</a:t>
            </a:r>
            <a:endParaRPr lang="de-DE" sz="1100" dirty="0"/>
          </a:p>
          <a:p>
            <a:r>
              <a:rPr lang="de-DE" sz="1100" dirty="0"/>
              <a:t>Microsoft Teams: </a:t>
            </a:r>
            <a:r>
              <a:rPr lang="de-DE" sz="1100" dirty="0">
                <a:hlinkClick r:id="rId8"/>
              </a:rPr>
              <a:t>https://static.wixstatic.com/media/fffeb7_1fe7b9d7f11248f8a592fe28c9ea3710~mv2.png/v1/fill/w_956,h_250,al_c,lg_1,q_85,enc_auto/ms-teams-logo.png</a:t>
            </a:r>
            <a:endParaRPr lang="de-DE" sz="1100" dirty="0"/>
          </a:p>
          <a:p>
            <a:r>
              <a:rPr lang="de-DE" sz="1100" dirty="0" err="1"/>
              <a:t>Confluence</a:t>
            </a:r>
            <a:r>
              <a:rPr lang="de-DE" sz="1100" dirty="0"/>
              <a:t>: </a:t>
            </a:r>
            <a:r>
              <a:rPr lang="de-DE" sz="1100" dirty="0">
                <a:hlinkClick r:id="rId9"/>
              </a:rPr>
              <a:t>https://upload.wikimedia.org/wikipedia/commons/thumb/8/88/Atlassian_Confluence_2017_logo.svg/2560px-Atlassian_Confluence_2017_logo.svg.png</a:t>
            </a:r>
            <a:endParaRPr lang="de-DE" sz="1100" dirty="0"/>
          </a:p>
          <a:p>
            <a:r>
              <a:rPr lang="de-DE" sz="1100" dirty="0"/>
              <a:t>GitHub: </a:t>
            </a:r>
            <a:r>
              <a:rPr lang="de-DE" sz="1100" dirty="0">
                <a:hlinkClick r:id="rId10"/>
              </a:rPr>
              <a:t>https://1000logos.net/wp-content/uploads/2021/05/GitHub-logo.png</a:t>
            </a:r>
            <a:endParaRPr lang="de-DE" sz="1100" dirty="0"/>
          </a:p>
          <a:p>
            <a:r>
              <a:rPr lang="de-DE" sz="1100" dirty="0" err="1"/>
              <a:t>DrawIO</a:t>
            </a:r>
            <a:r>
              <a:rPr lang="de-DE" sz="1100" dirty="0"/>
              <a:t>: </a:t>
            </a:r>
            <a:r>
              <a:rPr lang="de-DE" sz="1100" dirty="0">
                <a:hlinkClick r:id="rId11"/>
              </a:rPr>
              <a:t>https://upload.wikimedia.org/wikipedia/commons/thumb/3/3e/Diagrams.net_Logo.svg/2048px-Diagrams.net_Logo.svg.png</a:t>
            </a:r>
            <a:endParaRPr lang="de-DE" sz="1100" dirty="0"/>
          </a:p>
          <a:p>
            <a:r>
              <a:rPr lang="de-DE" sz="1100" dirty="0" err="1"/>
              <a:t>Qemu</a:t>
            </a:r>
            <a:r>
              <a:rPr lang="de-DE" sz="1100" dirty="0"/>
              <a:t>: </a:t>
            </a:r>
            <a:r>
              <a:rPr lang="de-DE" sz="1100" dirty="0">
                <a:hlinkClick r:id="rId12"/>
              </a:rPr>
              <a:t>https://upload.wikimedia.org/wikipedia/commons/thumb/4/45/Qemu_logo.svg/2560px-Qemu_logo.svg.png</a:t>
            </a:r>
            <a:endParaRPr lang="de-DE" sz="1100" dirty="0"/>
          </a:p>
          <a:p>
            <a:pPr marL="0" indent="0">
              <a:buNone/>
            </a:pPr>
            <a:endParaRPr lang="de-DE" sz="1100" dirty="0"/>
          </a:p>
          <a:p>
            <a:endParaRPr lang="de-DE" sz="1100" dirty="0"/>
          </a:p>
          <a:p>
            <a:endParaRPr lang="de-DE" sz="1100" dirty="0"/>
          </a:p>
          <a:p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4285080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SETUP: PARTIES &amp; INTERACTION</a:t>
            </a:r>
            <a:endParaRPr lang="de-DE" altLang="de-DE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FB18188-84D6-D01D-4CFF-B9F22AB975B3}"/>
              </a:ext>
            </a:extLst>
          </p:cNvPr>
          <p:cNvGrpSpPr/>
          <p:nvPr/>
        </p:nvGrpSpPr>
        <p:grpSpPr>
          <a:xfrm>
            <a:off x="6593190" y="1488158"/>
            <a:ext cx="2077305" cy="656538"/>
            <a:chOff x="4137616" y="2805919"/>
            <a:chExt cx="1765344" cy="656538"/>
          </a:xfrm>
        </p:grpSpPr>
        <p:sp>
          <p:nvSpPr>
            <p:cNvPr id="8" name="Abgerundetes Rechteck 7">
              <a:extLst>
                <a:ext uri="{FF2B5EF4-FFF2-40B4-BE49-F238E27FC236}">
                  <a16:creationId xmlns:a16="http://schemas.microsoft.com/office/drawing/2014/main" id="{8469A17B-A477-7CC2-B2DC-392E4637200C}"/>
                </a:ext>
              </a:extLst>
            </p:cNvPr>
            <p:cNvSpPr/>
            <p:nvPr/>
          </p:nvSpPr>
          <p:spPr>
            <a:xfrm>
              <a:off x="4137616" y="2805919"/>
              <a:ext cx="1765344" cy="656538"/>
            </a:xfrm>
            <a:prstGeom prst="roundRect">
              <a:avLst/>
            </a:prstGeom>
            <a:gradFill flip="none" rotWithShape="1">
              <a:gsLst>
                <a:gs pos="0">
                  <a:srgbClr val="C9C9C9">
                    <a:tint val="66000"/>
                    <a:satMod val="160000"/>
                  </a:srgbClr>
                </a:gs>
                <a:gs pos="50000">
                  <a:srgbClr val="C9C9C9">
                    <a:tint val="44500"/>
                    <a:satMod val="160000"/>
                  </a:srgbClr>
                </a:gs>
                <a:gs pos="100000">
                  <a:srgbClr val="C9C9C9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 i="1" dirty="0">
                <a:solidFill>
                  <a:schemeClr val="tx1"/>
                </a:solidFill>
              </a:endParaRP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3CF4EAE1-92CA-E00B-5EE7-2F05BACBB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55588" y="2863253"/>
              <a:ext cx="1235612" cy="501229"/>
            </a:xfrm>
            <a:prstGeom prst="rect">
              <a:avLst/>
            </a:prstGeom>
          </p:spPr>
        </p:pic>
      </p:grp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79F4727D-1E08-2682-ACA9-9F50536FE5CB}"/>
              </a:ext>
            </a:extLst>
          </p:cNvPr>
          <p:cNvSpPr/>
          <p:nvPr/>
        </p:nvSpPr>
        <p:spPr>
          <a:xfrm>
            <a:off x="457199" y="1488158"/>
            <a:ext cx="1945795" cy="656538"/>
          </a:xfrm>
          <a:prstGeom prst="roundRect">
            <a:avLst/>
          </a:prstGeom>
          <a:gradFill flip="none" rotWithShape="1">
            <a:gsLst>
              <a:gs pos="0">
                <a:srgbClr val="C9C9C9">
                  <a:tint val="66000"/>
                  <a:satMod val="160000"/>
                </a:srgbClr>
              </a:gs>
              <a:gs pos="50000">
                <a:srgbClr val="C9C9C9">
                  <a:tint val="44500"/>
                  <a:satMod val="160000"/>
                </a:srgbClr>
              </a:gs>
              <a:gs pos="100000">
                <a:srgbClr val="C9C9C9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b="1" i="1" dirty="0">
                <a:solidFill>
                  <a:schemeClr val="tx1"/>
                </a:solidFill>
              </a:rPr>
              <a:t>SEP PROJECT </a:t>
            </a:r>
          </a:p>
          <a:p>
            <a:r>
              <a:rPr lang="de-DE" sz="1200" b="1" i="1" dirty="0">
                <a:solidFill>
                  <a:schemeClr val="tx1"/>
                </a:solidFill>
              </a:rPr>
              <a:t>       TEAM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24121FE7-93AF-65F6-E8EF-15B1BAA30B09}"/>
              </a:ext>
            </a:extLst>
          </p:cNvPr>
          <p:cNvCxnSpPr>
            <a:cxnSpLocks/>
            <a:stCxn id="12" idx="3"/>
            <a:endCxn id="3" idx="1"/>
          </p:cNvCxnSpPr>
          <p:nvPr/>
        </p:nvCxnSpPr>
        <p:spPr>
          <a:xfrm>
            <a:off x="2402994" y="1816427"/>
            <a:ext cx="1003611" cy="389519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6A3B77B0-03D0-78CB-58D1-CC8E353C2235}"/>
              </a:ext>
            </a:extLst>
          </p:cNvPr>
          <p:cNvSpPr txBox="1"/>
          <p:nvPr/>
        </p:nvSpPr>
        <p:spPr>
          <a:xfrm>
            <a:off x="322654" y="2919549"/>
            <a:ext cx="9230360" cy="1959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30250" lvl="1" indent="-285750">
              <a:spcBef>
                <a:spcPts val="400"/>
              </a:spcBef>
              <a:buClr>
                <a:srgbClr val="C00000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dirty="0">
                <a:latin typeface="Söhne"/>
              </a:rPr>
              <a:t>Bosch.IO </a:t>
            </a:r>
            <a:r>
              <a:rPr lang="de-DE" dirty="0" err="1">
                <a:latin typeface="Söhne"/>
              </a:rPr>
              <a:t>as</a:t>
            </a:r>
            <a:r>
              <a:rPr lang="de-DE" dirty="0">
                <a:latin typeface="Söhne"/>
              </a:rPr>
              <a:t> </a:t>
            </a:r>
            <a:r>
              <a:rPr lang="de-DE" b="1" dirty="0" err="1">
                <a:latin typeface="Söhne"/>
              </a:rPr>
              <a:t>mediator</a:t>
            </a:r>
            <a:r>
              <a:rPr lang="de-DE" b="1" dirty="0">
                <a:latin typeface="Söhne"/>
              </a:rPr>
              <a:t> </a:t>
            </a:r>
            <a:r>
              <a:rPr lang="en-US" b="1" dirty="0">
                <a:latin typeface="Söhne"/>
              </a:rPr>
              <a:t>between</a:t>
            </a:r>
            <a:r>
              <a:rPr lang="de-DE" b="1" dirty="0">
                <a:latin typeface="Söhne"/>
              </a:rPr>
              <a:t> SEP </a:t>
            </a:r>
            <a:r>
              <a:rPr lang="de-DE" b="1" dirty="0" err="1">
                <a:latin typeface="Söhne"/>
              </a:rPr>
              <a:t>project</a:t>
            </a:r>
            <a:r>
              <a:rPr lang="de-DE" b="1" dirty="0">
                <a:latin typeface="Söhne"/>
              </a:rPr>
              <a:t> </a:t>
            </a:r>
            <a:r>
              <a:rPr lang="de-DE" b="1" dirty="0" err="1">
                <a:latin typeface="Söhne"/>
              </a:rPr>
              <a:t>team</a:t>
            </a:r>
            <a:r>
              <a:rPr lang="de-DE" b="1" dirty="0">
                <a:latin typeface="Söhne"/>
              </a:rPr>
              <a:t> (</a:t>
            </a:r>
            <a:r>
              <a:rPr lang="de-DE" b="1" dirty="0" err="1">
                <a:latin typeface="Söhne"/>
              </a:rPr>
              <a:t>us</a:t>
            </a:r>
            <a:r>
              <a:rPr lang="de-DE" b="1" dirty="0">
                <a:latin typeface="Söhne"/>
              </a:rPr>
              <a:t> 4) &amp; Eclipse Foundation</a:t>
            </a:r>
          </a:p>
          <a:p>
            <a:pPr marL="730250" lvl="1" indent="-285750">
              <a:spcBef>
                <a:spcPts val="400"/>
              </a:spcBef>
              <a:buClr>
                <a:srgbClr val="C00000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dirty="0">
                <a:latin typeface="Söhne"/>
              </a:rPr>
              <a:t>open source </a:t>
            </a:r>
            <a:r>
              <a:rPr lang="de-DE" dirty="0" err="1">
                <a:latin typeface="Söhne"/>
              </a:rPr>
              <a:t>collaboration</a:t>
            </a:r>
            <a:endParaRPr lang="de-DE" dirty="0">
              <a:latin typeface="Söhne"/>
            </a:endParaRPr>
          </a:p>
          <a:p>
            <a:pPr marL="730250" lvl="1" indent="-285750">
              <a:spcBef>
                <a:spcPts val="400"/>
              </a:spcBef>
              <a:buClr>
                <a:srgbClr val="C00000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altLang="de-DE" dirty="0" err="1">
                <a:latin typeface="Söhne"/>
                <a:cs typeface="Arial" panose="020B0604020202020204" pitchFamily="34" charset="0"/>
              </a:rPr>
              <a:t>Role</a:t>
            </a:r>
            <a:r>
              <a:rPr lang="de-DE" altLang="de-DE" dirty="0">
                <a:latin typeface="Söhne"/>
                <a:cs typeface="Arial" panose="020B0604020202020204" pitchFamily="34" charset="0"/>
              </a:rPr>
              <a:t>: </a:t>
            </a:r>
            <a:r>
              <a:rPr lang="de-DE" altLang="de-DE" b="1" dirty="0" err="1">
                <a:solidFill>
                  <a:srgbClr val="C00000"/>
                </a:solidFill>
                <a:latin typeface="Söhne"/>
                <a:cs typeface="Arial" panose="020B0604020202020204" pitchFamily="34" charset="0"/>
              </a:rPr>
              <a:t>mentoring</a:t>
            </a:r>
            <a:r>
              <a:rPr lang="de-DE" altLang="de-DE" b="1" dirty="0">
                <a:solidFill>
                  <a:srgbClr val="C00000"/>
                </a:solidFill>
                <a:latin typeface="Söhne"/>
                <a:cs typeface="Arial" panose="020B0604020202020204" pitchFamily="34" charset="0"/>
              </a:rPr>
              <a:t>, </a:t>
            </a:r>
            <a:r>
              <a:rPr lang="de-DE" altLang="de-DE" b="1" dirty="0" err="1">
                <a:solidFill>
                  <a:srgbClr val="C00000"/>
                </a:solidFill>
                <a:latin typeface="Söhne"/>
                <a:cs typeface="Arial" panose="020B0604020202020204" pitchFamily="34" charset="0"/>
              </a:rPr>
              <a:t>project</a:t>
            </a:r>
            <a:r>
              <a:rPr lang="de-DE" altLang="de-DE" b="1" dirty="0">
                <a:solidFill>
                  <a:srgbClr val="C00000"/>
                </a:solidFill>
                <a:latin typeface="Söhne"/>
                <a:cs typeface="Arial" panose="020B0604020202020204" pitchFamily="34" charset="0"/>
              </a:rPr>
              <a:t> </a:t>
            </a:r>
            <a:r>
              <a:rPr lang="de-DE" altLang="de-DE" b="1" dirty="0" err="1">
                <a:solidFill>
                  <a:srgbClr val="C00000"/>
                </a:solidFill>
                <a:latin typeface="Söhne"/>
                <a:cs typeface="Arial" panose="020B0604020202020204" pitchFamily="34" charset="0"/>
              </a:rPr>
              <a:t>mediation</a:t>
            </a:r>
            <a:r>
              <a:rPr lang="de-DE" altLang="de-DE" b="1" dirty="0">
                <a:solidFill>
                  <a:srgbClr val="C00000"/>
                </a:solidFill>
                <a:latin typeface="Söhne"/>
                <a:cs typeface="Arial" panose="020B0604020202020204" pitchFamily="34" charset="0"/>
              </a:rPr>
              <a:t>, </a:t>
            </a:r>
            <a:r>
              <a:rPr lang="de-DE" altLang="de-DE" b="1" dirty="0" err="1">
                <a:solidFill>
                  <a:srgbClr val="C00000"/>
                </a:solidFill>
                <a:latin typeface="Söhne"/>
                <a:cs typeface="Arial" panose="020B0604020202020204" pitchFamily="34" charset="0"/>
              </a:rPr>
              <a:t>tech</a:t>
            </a:r>
            <a:r>
              <a:rPr lang="de-DE" altLang="de-DE" b="1" dirty="0">
                <a:solidFill>
                  <a:srgbClr val="C00000"/>
                </a:solidFill>
                <a:latin typeface="Söhne"/>
                <a:cs typeface="Arial" panose="020B0604020202020204" pitchFamily="34" charset="0"/>
              </a:rPr>
              <a:t>. </a:t>
            </a:r>
            <a:r>
              <a:rPr lang="de-DE" altLang="de-DE" b="1" dirty="0" err="1">
                <a:solidFill>
                  <a:srgbClr val="C00000"/>
                </a:solidFill>
                <a:latin typeface="Söhne"/>
                <a:cs typeface="Arial" panose="020B0604020202020204" pitchFamily="34" charset="0"/>
              </a:rPr>
              <a:t>guidance</a:t>
            </a:r>
            <a:endParaRPr lang="de-DE" altLang="de-DE" b="1" dirty="0">
              <a:solidFill>
                <a:srgbClr val="C00000"/>
              </a:solidFill>
              <a:latin typeface="Söhne"/>
              <a:cs typeface="Arial" panose="020B0604020202020204" pitchFamily="34" charset="0"/>
            </a:endParaRPr>
          </a:p>
          <a:p>
            <a:pPr marL="1187450" lvl="2" indent="-285750">
              <a:spcBef>
                <a:spcPts val="400"/>
              </a:spcBef>
              <a:buClr>
                <a:srgbClr val="C00000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Söhne"/>
                <a:cs typeface="Arial" panose="020B0604020202020204" pitchFamily="34" charset="0"/>
              </a:rPr>
              <a:t>Dr. Kristan: </a:t>
            </a:r>
            <a:r>
              <a:rPr lang="de-DE" altLang="de-DE" dirty="0" err="1">
                <a:latin typeface="Söhne"/>
                <a:cs typeface="Arial" panose="020B0604020202020204" pitchFamily="34" charset="0"/>
              </a:rPr>
              <a:t>direct</a:t>
            </a:r>
            <a:r>
              <a:rPr lang="de-DE" altLang="de-DE" dirty="0">
                <a:latin typeface="Söhne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Söhne"/>
                <a:cs typeface="Arial" panose="020B0604020202020204" pitchFamily="34" charset="0"/>
              </a:rPr>
              <a:t>contact</a:t>
            </a:r>
            <a:r>
              <a:rPr lang="de-DE" altLang="de-DE" dirty="0">
                <a:latin typeface="Söhne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Söhne"/>
                <a:cs typeface="Arial" panose="020B0604020202020204" pitchFamily="34" charset="0"/>
              </a:rPr>
              <a:t>person</a:t>
            </a:r>
            <a:r>
              <a:rPr lang="de-DE" altLang="de-DE" dirty="0">
                <a:latin typeface="Söhne"/>
                <a:cs typeface="Arial" panose="020B0604020202020204" pitchFamily="34" charset="0"/>
              </a:rPr>
              <a:t> &amp; PO </a:t>
            </a:r>
          </a:p>
          <a:p>
            <a:pPr marL="1187450" lvl="2" indent="-285750">
              <a:spcBef>
                <a:spcPts val="400"/>
              </a:spcBef>
              <a:buClr>
                <a:srgbClr val="C00000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Söhne"/>
                <a:cs typeface="Arial" panose="020B0604020202020204" pitchFamily="34" charset="0"/>
              </a:rPr>
              <a:t>M. Grzanna = Tech. </a:t>
            </a:r>
            <a:r>
              <a:rPr lang="de-DE" altLang="de-DE" dirty="0" err="1">
                <a:latin typeface="Söhne"/>
                <a:cs typeface="Arial" panose="020B0604020202020204" pitchFamily="34" charset="0"/>
              </a:rPr>
              <a:t>assistance</a:t>
            </a:r>
            <a:r>
              <a:rPr lang="de-DE" altLang="de-DE" dirty="0">
                <a:latin typeface="Söhne"/>
                <a:cs typeface="Arial" panose="020B0604020202020204" pitchFamily="34" charset="0"/>
              </a:rPr>
              <a:t> </a:t>
            </a:r>
            <a:br>
              <a:rPr lang="de-DE" altLang="de-DE" dirty="0">
                <a:solidFill>
                  <a:srgbClr val="C00000"/>
                </a:solidFill>
                <a:latin typeface="Söhne"/>
                <a:cs typeface="Arial" panose="020B0604020202020204" pitchFamily="34" charset="0"/>
              </a:rPr>
            </a:br>
            <a:endParaRPr lang="de-DE" dirty="0">
              <a:solidFill>
                <a:srgbClr val="C00000"/>
              </a:solidFill>
              <a:latin typeface="Söhne"/>
            </a:endParaRPr>
          </a:p>
        </p:txBody>
      </p:sp>
      <p:sp>
        <p:nvSpPr>
          <p:cNvPr id="27" name="Legende mit Linie (1) 26">
            <a:extLst>
              <a:ext uri="{FF2B5EF4-FFF2-40B4-BE49-F238E27FC236}">
                <a16:creationId xmlns:a16="http://schemas.microsoft.com/office/drawing/2014/main" id="{BBB6B382-FEA8-45DA-C076-DD7AAEC4BD2D}"/>
              </a:ext>
            </a:extLst>
          </p:cNvPr>
          <p:cNvSpPr/>
          <p:nvPr/>
        </p:nvSpPr>
        <p:spPr>
          <a:xfrm>
            <a:off x="457200" y="2818927"/>
            <a:ext cx="8229599" cy="1839649"/>
          </a:xfrm>
          <a:prstGeom prst="borderCallout1">
            <a:avLst>
              <a:gd name="adj1" fmla="val 81"/>
              <a:gd name="adj2" fmla="val 17401"/>
              <a:gd name="adj3" fmla="val -16158"/>
              <a:gd name="adj4" fmla="val 51159"/>
            </a:avLst>
          </a:prstGeom>
          <a:noFill/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D1FADD1-3943-0004-1C77-936E2379A67F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34BBCA7-ACD9-4C12-9EAE-39BC76942089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E5794E15-9925-CCDB-A158-D84F77851111}"/>
              </a:ext>
            </a:extLst>
          </p:cNvPr>
          <p:cNvSpPr txBox="1">
            <a:spLocks/>
          </p:cNvSpPr>
          <p:nvPr/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defRPr sz="1400" kern="12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914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371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18288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endParaRPr lang="de-DE" altLang="de-DE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Gewinkelte Verbindung 4">
            <a:extLst>
              <a:ext uri="{FF2B5EF4-FFF2-40B4-BE49-F238E27FC236}">
                <a16:creationId xmlns:a16="http://schemas.microsoft.com/office/drawing/2014/main" id="{69581461-2069-6370-3CE2-CD09F80536A5}"/>
              </a:ext>
            </a:extLst>
          </p:cNvPr>
          <p:cNvCxnSpPr>
            <a:cxnSpLocks/>
            <a:stCxn id="12" idx="0"/>
            <a:endCxn id="8" idx="0"/>
          </p:cNvCxnSpPr>
          <p:nvPr/>
        </p:nvCxnSpPr>
        <p:spPr>
          <a:xfrm rot="5400000" flipH="1" flipV="1">
            <a:off x="4530970" y="-1612715"/>
            <a:ext cx="12700" cy="6201746"/>
          </a:xfrm>
          <a:prstGeom prst="bentConnector3">
            <a:avLst>
              <a:gd name="adj1" fmla="val 1800000"/>
            </a:avLst>
          </a:prstGeom>
          <a:ln w="12700"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67F88584-ABF0-A018-6B87-A0E8C517FA0F}"/>
              </a:ext>
            </a:extLst>
          </p:cNvPr>
          <p:cNvGrpSpPr/>
          <p:nvPr/>
        </p:nvGrpSpPr>
        <p:grpSpPr>
          <a:xfrm>
            <a:off x="3406605" y="1842145"/>
            <a:ext cx="2278082" cy="741913"/>
            <a:chOff x="3406605" y="1842145"/>
            <a:chExt cx="2278082" cy="741913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5C8086EC-E577-539E-65CB-4E70C8554DEB}"/>
                </a:ext>
              </a:extLst>
            </p:cNvPr>
            <p:cNvGrpSpPr/>
            <p:nvPr/>
          </p:nvGrpSpPr>
          <p:grpSpPr>
            <a:xfrm>
              <a:off x="3406605" y="1842145"/>
              <a:ext cx="2278082" cy="741913"/>
              <a:chOff x="1211536" y="2571750"/>
              <a:chExt cx="1840976" cy="741913"/>
            </a:xfrm>
          </p:grpSpPr>
          <p:sp>
            <p:nvSpPr>
              <p:cNvPr id="3" name="Abgerundetes Rechteck 2">
                <a:extLst>
                  <a:ext uri="{FF2B5EF4-FFF2-40B4-BE49-F238E27FC236}">
                    <a16:creationId xmlns:a16="http://schemas.microsoft.com/office/drawing/2014/main" id="{B4DFF1D4-A7B4-48BC-D622-6F7E6C2A94AB}"/>
                  </a:ext>
                </a:extLst>
              </p:cNvPr>
              <p:cNvSpPr/>
              <p:nvPr/>
            </p:nvSpPr>
            <p:spPr>
              <a:xfrm>
                <a:off x="1211536" y="2607282"/>
                <a:ext cx="1765344" cy="656538"/>
              </a:xfrm>
              <a:prstGeom prst="roundRect">
                <a:avLst/>
              </a:prstGeom>
              <a:gradFill flip="none" rotWithShape="1">
                <a:gsLst>
                  <a:gs pos="0">
                    <a:srgbClr val="C9C9C9">
                      <a:tint val="66000"/>
                      <a:satMod val="160000"/>
                    </a:srgbClr>
                  </a:gs>
                  <a:gs pos="50000">
                    <a:srgbClr val="C9C9C9">
                      <a:tint val="44500"/>
                      <a:satMod val="160000"/>
                    </a:srgbClr>
                  </a:gs>
                  <a:gs pos="100000">
                    <a:srgbClr val="C9C9C9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 b="1" i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92B689E4-4C99-262C-4380-6585A2852C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63002" y="2571750"/>
                <a:ext cx="1489510" cy="741913"/>
              </a:xfrm>
              <a:prstGeom prst="rect">
                <a:avLst/>
              </a:prstGeom>
            </p:spPr>
          </p:pic>
        </p:grp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754449A7-8532-AE32-F3E9-0718316F6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543208" y="1998897"/>
              <a:ext cx="402566" cy="402566"/>
            </a:xfrm>
            <a:prstGeom prst="rect">
              <a:avLst/>
            </a:prstGeom>
          </p:spPr>
        </p:pic>
      </p:grpSp>
      <p:pic>
        <p:nvPicPr>
          <p:cNvPr id="21" name="Grafik 20">
            <a:extLst>
              <a:ext uri="{FF2B5EF4-FFF2-40B4-BE49-F238E27FC236}">
                <a16:creationId xmlns:a16="http://schemas.microsoft.com/office/drawing/2014/main" id="{8BA250D3-E56A-2C7D-7127-13A94E8C56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24550" y="1625240"/>
            <a:ext cx="429113" cy="42911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FA1B79E-4C35-8283-6290-F6009663A3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75400" y="1640801"/>
            <a:ext cx="429113" cy="429113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70C050F3-1251-6366-3783-98358F9C8323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591098" y="1816427"/>
            <a:ext cx="1002092" cy="380428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519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3120C07-8388-22F9-7528-C424AF62C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839" y="3556054"/>
            <a:ext cx="1063774" cy="1063774"/>
          </a:xfrm>
          <a:prstGeom prst="rect">
            <a:avLst/>
          </a:prstGeom>
        </p:spPr>
      </p:pic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4oo Projects: WHERE WE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Contribute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1" name="Inhaltsplatzhalter 2"/>
          <p:cNvSpPr>
            <a:spLocks noGrp="1"/>
          </p:cNvSpPr>
          <p:nvPr>
            <p:ph idx="1"/>
          </p:nvPr>
        </p:nvSpPr>
        <p:spPr>
          <a:xfrm>
            <a:off x="452437" y="1339574"/>
            <a:ext cx="8229599" cy="1063774"/>
          </a:xfrm>
        </p:spPr>
        <p:txBody>
          <a:bodyPr/>
          <a:lstStyle/>
          <a:p>
            <a:pPr>
              <a:spcBef>
                <a:spcPts val="400"/>
              </a:spcBef>
              <a:tabLst>
                <a:tab pos="1347788" algn="l"/>
              </a:tabLst>
            </a:pPr>
            <a:r>
              <a:rPr lang="de-DE" b="1" i="0" u="none" strike="noStrike" dirty="0">
                <a:solidFill>
                  <a:srgbClr val="C00000"/>
                </a:solidFill>
                <a:effectLst/>
                <a:latin typeface="Söhne"/>
              </a:rPr>
              <a:t>ECLIPSE LEDA </a:t>
            </a:r>
            <a:r>
              <a:rPr lang="de-DE" b="1" i="0" u="none" strike="noStrike" dirty="0">
                <a:effectLst/>
                <a:latin typeface="Söhne"/>
              </a:rPr>
              <a:t>=</a:t>
            </a:r>
            <a:r>
              <a:rPr lang="de-DE" b="1" i="0" u="none" strike="noStrike" dirty="0">
                <a:solidFill>
                  <a:srgbClr val="C00000"/>
                </a:solidFill>
                <a:effectLst/>
                <a:latin typeface="Söhne"/>
              </a:rPr>
              <a:t> </a:t>
            </a:r>
            <a:r>
              <a:rPr lang="de-DE" b="1" i="0" u="none" strike="noStrike" dirty="0">
                <a:effectLst/>
                <a:latin typeface="Söhne"/>
              </a:rPr>
              <a:t>T</a:t>
            </a:r>
            <a:r>
              <a:rPr lang="de-DE" b="1" dirty="0">
                <a:latin typeface="Söhne"/>
              </a:rPr>
              <a:t>echnology </a:t>
            </a:r>
            <a:r>
              <a:rPr lang="de-DE" b="1" dirty="0" err="1">
                <a:latin typeface="Söhne"/>
              </a:rPr>
              <a:t>ecosystem</a:t>
            </a:r>
            <a:r>
              <a:rPr lang="de-DE" b="1" dirty="0">
                <a:latin typeface="Söhne"/>
              </a:rPr>
              <a:t> </a:t>
            </a:r>
            <a:r>
              <a:rPr lang="de-DE" b="1" dirty="0" err="1">
                <a:latin typeface="Söhne"/>
              </a:rPr>
              <a:t>for</a:t>
            </a:r>
            <a:r>
              <a:rPr lang="de-DE" b="1" dirty="0">
                <a:latin typeface="Söhne"/>
              </a:rPr>
              <a:t> Software-</a:t>
            </a:r>
            <a:r>
              <a:rPr lang="de-DE" b="1" dirty="0" err="1">
                <a:latin typeface="Söhne"/>
              </a:rPr>
              <a:t>Defined</a:t>
            </a:r>
            <a:r>
              <a:rPr lang="de-DE" b="1" dirty="0">
                <a:latin typeface="Söhne"/>
              </a:rPr>
              <a:t>-</a:t>
            </a:r>
            <a:r>
              <a:rPr lang="de-DE" b="1" dirty="0" err="1">
                <a:latin typeface="Söhne"/>
              </a:rPr>
              <a:t>Vehicles</a:t>
            </a:r>
            <a:r>
              <a:rPr lang="de-DE" b="1" dirty="0">
                <a:latin typeface="Söhne"/>
              </a:rPr>
              <a:t> (SDV)</a:t>
            </a:r>
          </a:p>
          <a:p>
            <a:pPr lvl="1">
              <a:spcBef>
                <a:spcPts val="400"/>
              </a:spcBef>
              <a:tabLst>
                <a:tab pos="1347788" algn="l"/>
              </a:tabLst>
            </a:pPr>
            <a:r>
              <a:rPr lang="de-DE" sz="1800" b="0" i="0" u="none" strike="noStrike" dirty="0" err="1">
                <a:effectLst/>
                <a:latin typeface="Söhne"/>
              </a:rPr>
              <a:t>Aims</a:t>
            </a:r>
            <a:r>
              <a:rPr lang="de-DE" sz="1800" b="0" i="0" u="none" strike="noStrike" dirty="0">
                <a:effectLst/>
                <a:latin typeface="Söhne"/>
              </a:rPr>
              <a:t> </a:t>
            </a:r>
            <a:r>
              <a:rPr lang="de-DE" sz="1800" b="0" i="0" u="none" strike="noStrike" dirty="0" err="1">
                <a:effectLst/>
                <a:latin typeface="Söhne"/>
              </a:rPr>
              <a:t>to</a:t>
            </a:r>
            <a:r>
              <a:rPr lang="de-DE" sz="1800" b="0" i="0" u="none" strike="noStrike" dirty="0">
                <a:effectLst/>
                <a:latin typeface="Söhne"/>
              </a:rPr>
              <a:t> bring </a:t>
            </a:r>
            <a:r>
              <a:rPr lang="de-DE" sz="1800" b="0" i="0" u="none" strike="noStrike" dirty="0" err="1">
                <a:effectLst/>
                <a:latin typeface="Söhne"/>
              </a:rPr>
              <a:t>various</a:t>
            </a:r>
            <a:r>
              <a:rPr lang="de-DE" sz="1800" b="0" i="0" u="none" strike="noStrike" dirty="0">
                <a:effectLst/>
                <a:latin typeface="Söhne"/>
              </a:rPr>
              <a:t> SDV-</a:t>
            </a:r>
            <a:r>
              <a:rPr lang="de-DE" sz="1800" dirty="0" err="1">
                <a:latin typeface="Söhne"/>
              </a:rPr>
              <a:t>c</a:t>
            </a:r>
            <a:r>
              <a:rPr lang="de-DE" sz="1800" b="0" i="0" u="none" strike="noStrike" dirty="0" err="1">
                <a:effectLst/>
                <a:latin typeface="Söhne"/>
              </a:rPr>
              <a:t>omponents</a:t>
            </a:r>
            <a:r>
              <a:rPr lang="de-DE" sz="1800" b="0" i="0" u="none" strike="noStrike" dirty="0">
                <a:effectLst/>
                <a:latin typeface="Söhne"/>
              </a:rPr>
              <a:t> </a:t>
            </a:r>
            <a:r>
              <a:rPr lang="de-DE" sz="1800" b="0" i="0" u="none" strike="noStrike" dirty="0" err="1">
                <a:effectLst/>
                <a:latin typeface="Söhne"/>
              </a:rPr>
              <a:t>together</a:t>
            </a:r>
            <a:r>
              <a:rPr lang="de-DE" sz="1800" b="0" i="0" u="none" strike="noStrike" dirty="0">
                <a:effectLst/>
                <a:latin typeface="Söhne"/>
              </a:rPr>
              <a:t> in </a:t>
            </a:r>
            <a:r>
              <a:rPr lang="de-DE" sz="1800" dirty="0" err="1">
                <a:latin typeface="Söhne"/>
              </a:rPr>
              <a:t>o</a:t>
            </a:r>
            <a:r>
              <a:rPr lang="de-DE" sz="1800" b="0" i="0" u="none" strike="noStrike" dirty="0" err="1">
                <a:effectLst/>
                <a:latin typeface="Söhne"/>
              </a:rPr>
              <a:t>ptimization</a:t>
            </a:r>
            <a:endParaRPr lang="de-DE" sz="1800" dirty="0">
              <a:latin typeface="Söhne"/>
            </a:endParaRPr>
          </a:p>
          <a:p>
            <a:pPr lvl="1">
              <a:spcBef>
                <a:spcPts val="400"/>
              </a:spcBef>
              <a:tabLst>
                <a:tab pos="1347788" algn="l"/>
              </a:tabLst>
            </a:pPr>
            <a:r>
              <a:rPr lang="de-DE" sz="1800" i="0" u="none" strike="noStrike" dirty="0">
                <a:effectLst/>
                <a:latin typeface="Söhne"/>
              </a:rPr>
              <a:t>Linux </a:t>
            </a:r>
            <a:r>
              <a:rPr lang="de-DE" sz="1800" dirty="0" err="1">
                <a:latin typeface="Söhne"/>
              </a:rPr>
              <a:t>distribution</a:t>
            </a:r>
            <a:r>
              <a:rPr lang="de-DE" sz="1800" i="0" u="none" strike="noStrike" dirty="0">
                <a:effectLst/>
                <a:latin typeface="Söhne"/>
              </a:rPr>
              <a:t> (OS) </a:t>
            </a:r>
            <a:r>
              <a:rPr lang="de-DE" sz="1800" b="0" i="0" u="none" strike="noStrike" dirty="0" err="1">
                <a:effectLst/>
                <a:latin typeface="Söhne"/>
              </a:rPr>
              <a:t>with</a:t>
            </a:r>
            <a:r>
              <a:rPr lang="de-DE" sz="1800" b="0" i="0" u="none" strike="noStrike" dirty="0">
                <a:effectLst/>
                <a:latin typeface="Söhne"/>
              </a:rPr>
              <a:t> </a:t>
            </a:r>
            <a:r>
              <a:rPr lang="de-DE" sz="1800" dirty="0" err="1">
                <a:latin typeface="Söhne"/>
              </a:rPr>
              <a:t>tool</a:t>
            </a:r>
            <a:r>
              <a:rPr lang="de-DE" sz="1800" dirty="0">
                <a:latin typeface="Söhne"/>
              </a:rPr>
              <a:t> </a:t>
            </a:r>
            <a:r>
              <a:rPr lang="de-DE" sz="1800" dirty="0" err="1">
                <a:latin typeface="Söhne"/>
              </a:rPr>
              <a:t>s</a:t>
            </a:r>
            <a:r>
              <a:rPr lang="de-DE" sz="1800" b="0" i="0" u="none" strike="noStrike" dirty="0" err="1">
                <a:effectLst/>
                <a:latin typeface="Söhne"/>
              </a:rPr>
              <a:t>tack</a:t>
            </a:r>
            <a:r>
              <a:rPr lang="de-DE" sz="1800" b="0" i="0" u="none" strike="noStrike" dirty="0">
                <a:effectLst/>
                <a:latin typeface="Söhne"/>
              </a:rPr>
              <a:t> </a:t>
            </a:r>
            <a:r>
              <a:rPr lang="de-DE" sz="1800" b="0" i="0" u="none" strike="noStrike" dirty="0" err="1">
                <a:effectLst/>
                <a:latin typeface="Söhne"/>
              </a:rPr>
              <a:t>to</a:t>
            </a:r>
            <a:r>
              <a:rPr lang="de-DE" sz="1800" b="0" i="0" u="none" strike="noStrike" dirty="0">
                <a:effectLst/>
                <a:latin typeface="Söhne"/>
              </a:rPr>
              <a:t> </a:t>
            </a:r>
            <a:r>
              <a:rPr lang="de-DE" sz="1800" i="0" u="none" strike="noStrike" dirty="0">
                <a:effectLst/>
                <a:latin typeface="Söhne"/>
              </a:rPr>
              <a:t>deploy </a:t>
            </a:r>
            <a:r>
              <a:rPr lang="de-DE" sz="1800" i="0" u="none" strike="noStrike" dirty="0" err="1">
                <a:effectLst/>
                <a:latin typeface="Söhne"/>
              </a:rPr>
              <a:t>apps</a:t>
            </a:r>
            <a:r>
              <a:rPr lang="de-DE" sz="1800" i="0" u="none" strike="noStrike" dirty="0">
                <a:effectLst/>
                <a:latin typeface="Söhne"/>
              </a:rPr>
              <a:t> on </a:t>
            </a:r>
            <a:r>
              <a:rPr lang="de-DE" sz="1800" dirty="0" err="1">
                <a:latin typeface="Söhne"/>
              </a:rPr>
              <a:t>v</a:t>
            </a:r>
            <a:r>
              <a:rPr lang="de-DE" sz="1800" i="0" u="none" strike="noStrike" dirty="0" err="1">
                <a:effectLst/>
                <a:latin typeface="Söhne"/>
              </a:rPr>
              <a:t>ehicles</a:t>
            </a:r>
            <a:r>
              <a:rPr lang="de-DE" sz="1800" i="0" u="none" strike="noStrike" dirty="0">
                <a:effectLst/>
                <a:latin typeface="Söhne"/>
              </a:rPr>
              <a:t> </a:t>
            </a:r>
          </a:p>
          <a:p>
            <a:pPr lvl="1">
              <a:spcBef>
                <a:spcPts val="400"/>
              </a:spcBef>
              <a:tabLst>
                <a:tab pos="1347788" algn="l"/>
              </a:tabLst>
            </a:pPr>
            <a:r>
              <a:rPr lang="de-DE" sz="1800" b="1" i="0" u="none" strike="noStrike" dirty="0" err="1">
                <a:solidFill>
                  <a:srgbClr val="C00000"/>
                </a:solidFill>
                <a:effectLst/>
                <a:latin typeface="Söhne"/>
              </a:rPr>
              <a:t>Perspective</a:t>
            </a:r>
            <a:r>
              <a:rPr lang="de-DE" sz="1800" b="1" i="0" u="none" strike="noStrike" dirty="0">
                <a:solidFill>
                  <a:srgbClr val="C00000"/>
                </a:solidFill>
                <a:effectLst/>
                <a:latin typeface="Söhne"/>
              </a:rPr>
              <a:t>: </a:t>
            </a:r>
            <a:r>
              <a:rPr lang="de-DE" sz="1800" b="1" dirty="0" err="1">
                <a:solidFill>
                  <a:srgbClr val="C00000"/>
                </a:solidFill>
                <a:latin typeface="Söhne"/>
              </a:rPr>
              <a:t>v</a:t>
            </a:r>
            <a:r>
              <a:rPr lang="de-DE" sz="1800" b="1" i="0" u="none" strike="noStrike" dirty="0" err="1">
                <a:solidFill>
                  <a:srgbClr val="C00000"/>
                </a:solidFill>
                <a:effectLst/>
                <a:latin typeface="Söhne"/>
              </a:rPr>
              <a:t>ehicles</a:t>
            </a:r>
            <a:r>
              <a:rPr lang="de-DE" sz="1800" b="1" i="0" u="none" strike="noStrike" dirty="0">
                <a:solidFill>
                  <a:srgbClr val="C00000"/>
                </a:solidFill>
                <a:effectLst/>
                <a:latin typeface="Söhne"/>
              </a:rPr>
              <a:t> </a:t>
            </a:r>
            <a:r>
              <a:rPr lang="de-DE" sz="1800" b="1" i="0" u="none" strike="noStrike" dirty="0" err="1">
                <a:solidFill>
                  <a:srgbClr val="C00000"/>
                </a:solidFill>
                <a:effectLst/>
                <a:latin typeface="Söhne"/>
              </a:rPr>
              <a:t>as</a:t>
            </a:r>
            <a:r>
              <a:rPr lang="de-DE" sz="1800" b="1" i="0" u="none" strike="noStrike" dirty="0">
                <a:solidFill>
                  <a:srgbClr val="C00000"/>
                </a:solidFill>
                <a:effectLst/>
                <a:latin typeface="Söhne"/>
              </a:rPr>
              <a:t> „</a:t>
            </a:r>
            <a:r>
              <a:rPr lang="de-DE" sz="1800" b="1" dirty="0" err="1">
                <a:solidFill>
                  <a:srgbClr val="C00000"/>
                </a:solidFill>
                <a:latin typeface="Söhne"/>
              </a:rPr>
              <a:t>c</a:t>
            </a:r>
            <a:r>
              <a:rPr lang="de-DE" sz="1800" b="1" i="0" u="none" strike="noStrike" dirty="0" err="1">
                <a:solidFill>
                  <a:srgbClr val="C00000"/>
                </a:solidFill>
                <a:effectLst/>
                <a:latin typeface="Söhne"/>
              </a:rPr>
              <a:t>omputer</a:t>
            </a:r>
            <a:r>
              <a:rPr lang="de-DE" sz="1800" b="1" i="0" u="none" strike="noStrike" dirty="0">
                <a:solidFill>
                  <a:srgbClr val="C00000"/>
                </a:solidFill>
                <a:effectLst/>
                <a:latin typeface="Söhne"/>
              </a:rPr>
              <a:t>“:</a:t>
            </a:r>
            <a:br>
              <a:rPr lang="de-DE" b="1" i="0" u="none" strike="noStrike" dirty="0">
                <a:solidFill>
                  <a:srgbClr val="C00000"/>
                </a:solidFill>
                <a:effectLst/>
                <a:latin typeface="Söhne"/>
              </a:rPr>
            </a:br>
            <a:endParaRPr lang="de-DE" b="1" dirty="0">
              <a:solidFill>
                <a:srgbClr val="C00000"/>
              </a:solidFill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de-DE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br>
              <a:rPr lang="de-DE" i="0" u="none" strike="noStrike" dirty="0">
                <a:solidFill>
                  <a:srgbClr val="374151"/>
                </a:solidFill>
                <a:effectLst/>
                <a:latin typeface="Söhne"/>
              </a:rPr>
            </a:br>
            <a:endParaRPr lang="de-DE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de-DE" dirty="0">
              <a:solidFill>
                <a:srgbClr val="374151"/>
              </a:solidFill>
              <a:latin typeface="Söhne"/>
            </a:endParaRPr>
          </a:p>
          <a:p>
            <a:pPr marL="0" indent="0" algn="ctr">
              <a:spcBef>
                <a:spcPts val="400"/>
              </a:spcBef>
              <a:buNone/>
              <a:tabLst>
                <a:tab pos="1347788" algn="l"/>
              </a:tabLst>
            </a:pPr>
            <a:endParaRPr lang="de-DE" altLang="de-DE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5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Würfel 6">
            <a:extLst>
              <a:ext uri="{FF2B5EF4-FFF2-40B4-BE49-F238E27FC236}">
                <a16:creationId xmlns:a16="http://schemas.microsoft.com/office/drawing/2014/main" id="{64989CC3-C74F-909C-746F-3E380B2E4FEB}"/>
              </a:ext>
            </a:extLst>
          </p:cNvPr>
          <p:cNvSpPr/>
          <p:nvPr/>
        </p:nvSpPr>
        <p:spPr>
          <a:xfrm>
            <a:off x="817376" y="3216561"/>
            <a:ext cx="1255457" cy="936717"/>
          </a:xfrm>
          <a:prstGeom prst="cube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 err="1">
                <a:solidFill>
                  <a:srgbClr val="262A31"/>
                </a:solidFill>
              </a:rPr>
              <a:t>vehicle</a:t>
            </a:r>
            <a:br>
              <a:rPr lang="de-DE" sz="1600" b="1" dirty="0">
                <a:solidFill>
                  <a:srgbClr val="262A31"/>
                </a:solidFill>
              </a:rPr>
            </a:br>
            <a:r>
              <a:rPr lang="de-DE" sz="1600" b="1" dirty="0" err="1">
                <a:solidFill>
                  <a:srgbClr val="262A31"/>
                </a:solidFill>
              </a:rPr>
              <a:t>app</a:t>
            </a:r>
            <a:endParaRPr lang="de-DE" b="1" dirty="0">
              <a:solidFill>
                <a:srgbClr val="262A31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27932D7-75FD-55EA-23EE-E3CF44236B7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6802" y="2877649"/>
            <a:ext cx="2629837" cy="14792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E45617E-CE64-3497-3700-13E7FE007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404" y="3347340"/>
            <a:ext cx="2019184" cy="2019184"/>
          </a:xfrm>
          <a:prstGeom prst="rect">
            <a:avLst/>
          </a:prstGeom>
        </p:spPr>
      </p:pic>
      <p:sp>
        <p:nvSpPr>
          <p:cNvPr id="12" name="Pfeil nach rechts 11">
            <a:extLst>
              <a:ext uri="{FF2B5EF4-FFF2-40B4-BE49-F238E27FC236}">
                <a16:creationId xmlns:a16="http://schemas.microsoft.com/office/drawing/2014/main" id="{76129744-A7C8-DF53-6C52-3B2A21FDAA35}"/>
              </a:ext>
            </a:extLst>
          </p:cNvPr>
          <p:cNvSpPr/>
          <p:nvPr/>
        </p:nvSpPr>
        <p:spPr>
          <a:xfrm>
            <a:off x="2198224" y="3468902"/>
            <a:ext cx="1386732" cy="432037"/>
          </a:xfrm>
          <a:prstGeom prst="rightArrow">
            <a:avLst/>
          </a:prstGeom>
          <a:solidFill>
            <a:srgbClr val="C9C9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>
                <a:solidFill>
                  <a:srgbClr val="262A31"/>
                </a:solidFill>
              </a:rPr>
              <a:t>deploy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D543C679-3F8C-1C2E-19AC-8A466BB8E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8192" y="2949300"/>
            <a:ext cx="1826234" cy="91311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412B4F3B-4AEF-A5EE-4538-EB07E044A7C4}"/>
              </a:ext>
            </a:extLst>
          </p:cNvPr>
          <p:cNvSpPr/>
          <p:nvPr/>
        </p:nvSpPr>
        <p:spPr>
          <a:xfrm>
            <a:off x="4995986" y="4026251"/>
            <a:ext cx="1386732" cy="432037"/>
          </a:xfrm>
          <a:prstGeom prst="rightArrow">
            <a:avLst/>
          </a:prstGeom>
          <a:solidFill>
            <a:srgbClr val="C9C9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 err="1">
                <a:solidFill>
                  <a:srgbClr val="262A31"/>
                </a:solidFill>
              </a:rPr>
              <a:t>run</a:t>
            </a:r>
            <a:endParaRPr lang="de-DE" b="1" i="1">
              <a:solidFill>
                <a:srgbClr val="262A3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21D6C6E-EBE6-6B49-D306-C3C70E929121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7C4653A-E590-D5A8-81AE-5AA4091A46FF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03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3D1412A-F9C9-EE3C-AE1E-5B44DC8F1462}"/>
              </a:ext>
            </a:extLst>
          </p:cNvPr>
          <p:cNvGrpSpPr/>
          <p:nvPr/>
        </p:nvGrpSpPr>
        <p:grpSpPr>
          <a:xfrm>
            <a:off x="4005053" y="1651100"/>
            <a:ext cx="1133893" cy="1252715"/>
            <a:chOff x="940532" y="3682780"/>
            <a:chExt cx="2011915" cy="2100373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878EB00B-9AFC-C44E-00D7-BE59BB9BA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11" name="Grafik 10" descr="Zahnrad mit einfarbiger Füllung">
              <a:extLst>
                <a:ext uri="{FF2B5EF4-FFF2-40B4-BE49-F238E27FC236}">
                  <a16:creationId xmlns:a16="http://schemas.microsoft.com/office/drawing/2014/main" id="{35C4F3F1-568A-28FB-4847-D5F3A254E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THE PROJECT GOALS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6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491D593-4D06-AC18-7108-FD02BDC1A7A0}"/>
              </a:ext>
            </a:extLst>
          </p:cNvPr>
          <p:cNvGrpSpPr/>
          <p:nvPr/>
        </p:nvGrpSpPr>
        <p:grpSpPr>
          <a:xfrm>
            <a:off x="5930652" y="1403752"/>
            <a:ext cx="1657432" cy="2247636"/>
            <a:chOff x="6291181" y="1627503"/>
            <a:chExt cx="1657432" cy="2247636"/>
          </a:xfrm>
        </p:grpSpPr>
        <p:pic>
          <p:nvPicPr>
            <p:cNvPr id="8" name="Picture 2" descr="Ein Bild, das Rad, Reifen, Autoteile, Transport enthält.&#10;&#10;Automatisch generierte Beschreibung">
              <a:extLst>
                <a:ext uri="{FF2B5EF4-FFF2-40B4-BE49-F238E27FC236}">
                  <a16:creationId xmlns:a16="http://schemas.microsoft.com/office/drawing/2014/main" id="{412BBA4A-110A-C508-3359-93B437C95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291181" y="1627503"/>
              <a:ext cx="1657432" cy="1487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0AC964D2-0848-F903-CC97-F34409246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52126" y="2437318"/>
              <a:ext cx="1437821" cy="1437821"/>
            </a:xfrm>
            <a:prstGeom prst="rect">
              <a:avLst/>
            </a:prstGeom>
          </p:spPr>
        </p:pic>
      </p:grpSp>
      <p:sp>
        <p:nvSpPr>
          <p:cNvPr id="12" name="Textfeld 11">
            <a:extLst>
              <a:ext uri="{FF2B5EF4-FFF2-40B4-BE49-F238E27FC236}">
                <a16:creationId xmlns:a16="http://schemas.microsoft.com/office/drawing/2014/main" id="{2A54EC3D-0416-F89D-BAE4-C442EFED8C7E}"/>
              </a:ext>
            </a:extLst>
          </p:cNvPr>
          <p:cNvSpPr txBox="1"/>
          <p:nvPr/>
        </p:nvSpPr>
        <p:spPr>
          <a:xfrm>
            <a:off x="757815" y="3343517"/>
            <a:ext cx="7628370" cy="10623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	A. 	</a:t>
            </a:r>
            <a:r>
              <a:rPr lang="de-DE" sz="1600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Reshape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inefficient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„traditional“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deployment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process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AutoNum type="alphaUcPeriod" startAt="2"/>
            </a:pP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 Melt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new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deployment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process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into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VSCode</a:t>
            </a:r>
            <a:r>
              <a:rPr lang="de-DE" sz="1600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plugin</a:t>
            </a:r>
            <a:r>
              <a:rPr lang="de-DE" sz="1600" dirty="0">
                <a:latin typeface="+mn-lt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AutoNum type="alphaUcPeriod" startAt="2"/>
            </a:pP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	Test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hardware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&amp;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VSCode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plugin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on </a:t>
            </a:r>
            <a:r>
              <a:rPr lang="de-DE" sz="1600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Jetson</a:t>
            </a:r>
            <a:r>
              <a:rPr lang="de-DE" sz="1600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Nano („Racer“)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that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runs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Leda.</a:t>
            </a:r>
            <a:endParaRPr lang="de-DE" sz="1600" dirty="0">
              <a:solidFill>
                <a:srgbClr val="262A31"/>
              </a:solidFill>
              <a:latin typeface="+mn-lt"/>
              <a:cs typeface="Arial" panose="020B0604020202020204" pitchFamily="34" charset="0"/>
              <a:sym typeface="Wingdings" pitchFamily="2" charset="2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D34109A-9AFA-93F7-885A-6E2CF0C49D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6667" y="1651100"/>
            <a:ext cx="1137069" cy="1137069"/>
          </a:xfrm>
          <a:prstGeom prst="rect">
            <a:avLst/>
          </a:prstGeom>
        </p:spPr>
      </p:pic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B96A15A7-EE8D-CF97-E04B-A4A6D5C0E00F}"/>
              </a:ext>
            </a:extLst>
          </p:cNvPr>
          <p:cNvSpPr/>
          <p:nvPr/>
        </p:nvSpPr>
        <p:spPr>
          <a:xfrm>
            <a:off x="3324039" y="2050941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>
                <a:solidFill>
                  <a:srgbClr val="262A31"/>
                </a:solidFill>
              </a:rPr>
              <a:t>B</a:t>
            </a:r>
          </a:p>
        </p:txBody>
      </p:sp>
      <p:sp>
        <p:nvSpPr>
          <p:cNvPr id="15" name="Pfeil nach rechts 14">
            <a:extLst>
              <a:ext uri="{FF2B5EF4-FFF2-40B4-BE49-F238E27FC236}">
                <a16:creationId xmlns:a16="http://schemas.microsoft.com/office/drawing/2014/main" id="{666EB58B-4398-89A6-F89D-784474A3CF00}"/>
              </a:ext>
            </a:extLst>
          </p:cNvPr>
          <p:cNvSpPr/>
          <p:nvPr/>
        </p:nvSpPr>
        <p:spPr>
          <a:xfrm>
            <a:off x="5220508" y="2050941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>
                <a:solidFill>
                  <a:srgbClr val="262A31"/>
                </a:solidFill>
              </a:rPr>
              <a:t>C</a:t>
            </a:r>
          </a:p>
        </p:txBody>
      </p: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B6E228D5-ACAD-FB41-40D5-0AA21751D22F}"/>
              </a:ext>
            </a:extLst>
          </p:cNvPr>
          <p:cNvSpPr/>
          <p:nvPr/>
        </p:nvSpPr>
        <p:spPr>
          <a:xfrm>
            <a:off x="1403871" y="2070321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>
                <a:solidFill>
                  <a:srgbClr val="262A31"/>
                </a:solidFill>
              </a:rPr>
              <a:t>A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753D404-8BE4-CA87-7598-292F860498E3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A84031C-2971-370D-009B-A7C6EAD2F9D4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21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5" grpId="1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21">
            <a:extLst>
              <a:ext uri="{FF2B5EF4-FFF2-40B4-BE49-F238E27FC236}">
                <a16:creationId xmlns:a16="http://schemas.microsoft.com/office/drawing/2014/main" id="{FE8D03F6-199B-2B74-F8B8-662C915EC15C}"/>
              </a:ext>
            </a:extLst>
          </p:cNvPr>
          <p:cNvSpPr/>
          <p:nvPr/>
        </p:nvSpPr>
        <p:spPr>
          <a:xfrm>
            <a:off x="1245417" y="1579644"/>
            <a:ext cx="6703196" cy="3009392"/>
          </a:xfrm>
          <a:prstGeom prst="roundRect">
            <a:avLst/>
          </a:prstGeom>
          <a:gradFill flip="none" rotWithShape="1">
            <a:gsLst>
              <a:gs pos="0">
                <a:srgbClr val="C9C9C9">
                  <a:tint val="66000"/>
                  <a:satMod val="160000"/>
                </a:srgbClr>
              </a:gs>
              <a:gs pos="50000">
                <a:srgbClr val="C9C9C9">
                  <a:tint val="44500"/>
                  <a:satMod val="160000"/>
                </a:srgbClr>
              </a:gs>
              <a:gs pos="100000">
                <a:srgbClr val="C9C9C9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highlight>
                <a:srgbClr val="00FF00"/>
              </a:highlight>
              <a:latin typeface="Bosch Office Sans"/>
            </a:endParaRPr>
          </a:p>
        </p:txBody>
      </p:sp>
      <p:sp>
        <p:nvSpPr>
          <p:cNvPr id="2" name="Textplatzhalter 3">
            <a:extLst>
              <a:ext uri="{FF2B5EF4-FFF2-40B4-BE49-F238E27FC236}">
                <a16:creationId xmlns:a16="http://schemas.microsoft.com/office/drawing/2014/main" id="{30D2DA16-BAF9-4CFB-3D68-FB9DC351BC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</p:spPr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TWO INEFFICIENCIES IN „TRADITIONAL“ SDV DEPLOYMENT PROCESS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823635D6-D024-0140-45E0-D9B7587700FB}"/>
              </a:ext>
            </a:extLst>
          </p:cNvPr>
          <p:cNvSpPr/>
          <p:nvPr/>
        </p:nvSpPr>
        <p:spPr>
          <a:xfrm>
            <a:off x="2482292" y="3791627"/>
            <a:ext cx="901457" cy="473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 err="1">
                <a:solidFill>
                  <a:schemeClr val="tx1"/>
                </a:solidFill>
              </a:rPr>
              <a:t>error-intense</a:t>
            </a:r>
            <a:endParaRPr lang="de-DE" sz="1050" b="1" i="1" dirty="0">
              <a:solidFill>
                <a:schemeClr val="tx1"/>
              </a:solidFill>
            </a:endParaRP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145D5B8F-1875-E77B-9D71-A3EDBF998B0D}"/>
              </a:ext>
            </a:extLst>
          </p:cNvPr>
          <p:cNvSpPr/>
          <p:nvPr/>
        </p:nvSpPr>
        <p:spPr>
          <a:xfrm>
            <a:off x="1473268" y="3153865"/>
            <a:ext cx="901457" cy="473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>
                <a:solidFill>
                  <a:schemeClr val="tx1"/>
                </a:solidFill>
              </a:rPr>
              <a:t>time </a:t>
            </a:r>
            <a:r>
              <a:rPr lang="de-DE" sz="1050" b="1" i="1" dirty="0" err="1">
                <a:solidFill>
                  <a:schemeClr val="tx1"/>
                </a:solidFill>
              </a:rPr>
              <a:t>overhead</a:t>
            </a:r>
            <a:endParaRPr lang="de-DE" sz="1050" b="1" i="1" dirty="0">
              <a:solidFill>
                <a:schemeClr val="tx1"/>
              </a:solidFill>
            </a:endParaRP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2E022E09-95A8-4338-9179-ABAA17065622}"/>
              </a:ext>
            </a:extLst>
          </p:cNvPr>
          <p:cNvSpPr/>
          <p:nvPr/>
        </p:nvSpPr>
        <p:spPr>
          <a:xfrm>
            <a:off x="3554101" y="3198578"/>
            <a:ext cx="1917912" cy="473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 err="1">
                <a:solidFill>
                  <a:schemeClr val="tx1"/>
                </a:solidFill>
              </a:rPr>
              <a:t>advanced</a:t>
            </a:r>
            <a:r>
              <a:rPr lang="de-DE" sz="1050" b="1" i="1" dirty="0">
                <a:solidFill>
                  <a:schemeClr val="tx1"/>
                </a:solidFill>
              </a:rPr>
              <a:t> Infrastructure </a:t>
            </a:r>
            <a:r>
              <a:rPr lang="de-DE" sz="1050" b="1" i="1" dirty="0" err="1">
                <a:solidFill>
                  <a:schemeClr val="tx1"/>
                </a:solidFill>
              </a:rPr>
              <a:t>knowledge</a:t>
            </a:r>
            <a:r>
              <a:rPr lang="de-DE" sz="1050" b="1" i="1" dirty="0">
                <a:solidFill>
                  <a:schemeClr val="tx1"/>
                </a:solidFill>
              </a:rPr>
              <a:t> </a:t>
            </a:r>
            <a:r>
              <a:rPr lang="de-DE" sz="1050" b="1" i="1" dirty="0" err="1">
                <a:solidFill>
                  <a:schemeClr val="tx1"/>
                </a:solidFill>
              </a:rPr>
              <a:t>needed</a:t>
            </a:r>
            <a:endParaRPr lang="de-DE" sz="1050" b="1" i="1" dirty="0">
              <a:solidFill>
                <a:schemeClr val="tx1"/>
              </a:solidFill>
            </a:endParaRP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E8DB818B-2659-5DA0-40F9-9B2875381E7E}"/>
              </a:ext>
            </a:extLst>
          </p:cNvPr>
          <p:cNvCxnSpPr>
            <a:cxnSpLocks/>
          </p:cNvCxnSpPr>
          <p:nvPr/>
        </p:nvCxnSpPr>
        <p:spPr>
          <a:xfrm flipH="1" flipV="1">
            <a:off x="5650238" y="1588174"/>
            <a:ext cx="32276" cy="3009392"/>
          </a:xfrm>
          <a:prstGeom prst="line">
            <a:avLst/>
          </a:prstGeom>
          <a:ln w="2857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Abgerundetes Rechteck 28">
            <a:extLst>
              <a:ext uri="{FF2B5EF4-FFF2-40B4-BE49-F238E27FC236}">
                <a16:creationId xmlns:a16="http://schemas.microsoft.com/office/drawing/2014/main" id="{5D08C0FD-A00D-0387-8AB2-145DBDBADE5D}"/>
              </a:ext>
            </a:extLst>
          </p:cNvPr>
          <p:cNvSpPr/>
          <p:nvPr/>
        </p:nvSpPr>
        <p:spPr>
          <a:xfrm>
            <a:off x="6139504" y="3137844"/>
            <a:ext cx="901457" cy="473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 err="1">
                <a:solidFill>
                  <a:schemeClr val="tx1"/>
                </a:solidFill>
              </a:rPr>
              <a:t>internet</a:t>
            </a:r>
            <a:endParaRPr lang="de-DE" sz="1050" b="1" i="1" dirty="0">
              <a:solidFill>
                <a:schemeClr val="tx1"/>
              </a:solidFill>
            </a:endParaRPr>
          </a:p>
        </p:txBody>
      </p:sp>
      <p:sp>
        <p:nvSpPr>
          <p:cNvPr id="30" name="Abgerundetes Rechteck 29">
            <a:extLst>
              <a:ext uri="{FF2B5EF4-FFF2-40B4-BE49-F238E27FC236}">
                <a16:creationId xmlns:a16="http://schemas.microsoft.com/office/drawing/2014/main" id="{56847EDE-44D8-7ADB-7212-8907BEE0AFAC}"/>
              </a:ext>
            </a:extLst>
          </p:cNvPr>
          <p:cNvSpPr/>
          <p:nvPr/>
        </p:nvSpPr>
        <p:spPr>
          <a:xfrm>
            <a:off x="6604765" y="3891895"/>
            <a:ext cx="1164756" cy="473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>
                <a:solidFill>
                  <a:schemeClr val="tx1"/>
                </a:solidFill>
              </a:rPr>
              <a:t>remote </a:t>
            </a:r>
            <a:r>
              <a:rPr lang="de-DE" sz="1050" b="1" i="1" dirty="0" err="1">
                <a:solidFill>
                  <a:schemeClr val="tx1"/>
                </a:solidFill>
              </a:rPr>
              <a:t>build</a:t>
            </a:r>
            <a:r>
              <a:rPr lang="de-DE" sz="1050" b="1" i="1" dirty="0">
                <a:solidFill>
                  <a:schemeClr val="tx1"/>
                </a:solidFill>
              </a:rPr>
              <a:t> </a:t>
            </a:r>
            <a:r>
              <a:rPr lang="de-DE" sz="1050" b="1" i="1" dirty="0" err="1">
                <a:solidFill>
                  <a:schemeClr val="tx1"/>
                </a:solidFill>
              </a:rPr>
              <a:t>tools</a:t>
            </a:r>
            <a:endParaRPr lang="de-DE" sz="1050" b="1" i="1" dirty="0">
              <a:solidFill>
                <a:schemeClr val="tx1"/>
              </a:solidFill>
            </a:endParaRP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6EF232EC-A789-F8DC-85C5-FEF096B1B138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flipH="1">
            <a:off x="1923997" y="2516103"/>
            <a:ext cx="1580036" cy="637762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7359BEE-09D2-D886-4B19-3EDDED278C6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2933021" y="2516103"/>
            <a:ext cx="571012" cy="1275524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477BD8A7-101F-30E6-7AA0-DE4A46BD5629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510521" y="2516103"/>
            <a:ext cx="1002536" cy="68247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78CFBF05-D042-012E-18A2-CFA51DB80D38}"/>
              </a:ext>
            </a:extLst>
          </p:cNvPr>
          <p:cNvSpPr/>
          <p:nvPr/>
        </p:nvSpPr>
        <p:spPr>
          <a:xfrm>
            <a:off x="1672498" y="1820477"/>
            <a:ext cx="3663069" cy="695626"/>
          </a:xfrm>
          <a:prstGeom prst="roundRect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manuel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configuration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on </a:t>
            </a:r>
            <a:r>
              <a:rPr lang="de-DE" sz="1600" b="1" dirty="0" err="1">
                <a:solidFill>
                  <a:schemeClr val="tx1"/>
                </a:solidFill>
              </a:rPr>
              <a:t>vehicle</a:t>
            </a:r>
            <a:r>
              <a:rPr lang="de-DE" sz="1600" b="1" dirty="0">
                <a:solidFill>
                  <a:schemeClr val="tx1"/>
                </a:solidFill>
              </a:rPr>
              <a:t> (via SSH)</a:t>
            </a: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B8EFBC41-1912-F4C1-1A72-82323DAA54CB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6779546" y="2558424"/>
            <a:ext cx="656150" cy="1333471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259CC16E-FF20-E460-61A7-2D7FDD28C12B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6509829" y="2558424"/>
            <a:ext cx="269717" cy="603947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9E1C89D8-9F11-D639-8A27-C7163AB5B9AB}"/>
              </a:ext>
            </a:extLst>
          </p:cNvPr>
          <p:cNvSpPr/>
          <p:nvPr/>
        </p:nvSpPr>
        <p:spPr>
          <a:xfrm>
            <a:off x="5907915" y="1862798"/>
            <a:ext cx="1743261" cy="695626"/>
          </a:xfrm>
          <a:prstGeom prst="roundRect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i="1" dirty="0">
                <a:solidFill>
                  <a:schemeClr val="tx1"/>
                </a:solidFill>
              </a:rPr>
              <a:t>multiple</a:t>
            </a:r>
            <a:br>
              <a:rPr lang="de-DE" sz="1600" b="1" i="1" dirty="0">
                <a:solidFill>
                  <a:schemeClr val="tx1"/>
                </a:solidFill>
              </a:rPr>
            </a:br>
            <a:r>
              <a:rPr lang="de-DE" sz="1600" b="1" i="1" dirty="0" err="1">
                <a:solidFill>
                  <a:schemeClr val="tx1"/>
                </a:solidFill>
              </a:rPr>
              <a:t>dependencies</a:t>
            </a:r>
            <a:endParaRPr lang="de-DE" sz="1600" b="1" i="1" dirty="0">
              <a:solidFill>
                <a:schemeClr val="tx1"/>
              </a:solidFill>
            </a:endParaRPr>
          </a:p>
        </p:txBody>
      </p:sp>
      <p:sp>
        <p:nvSpPr>
          <p:cNvPr id="42" name="Gewitterblitz 41">
            <a:extLst>
              <a:ext uri="{FF2B5EF4-FFF2-40B4-BE49-F238E27FC236}">
                <a16:creationId xmlns:a16="http://schemas.microsoft.com/office/drawing/2014/main" id="{43DC0775-BA0F-B51F-C1C9-C4C1B7A8F092}"/>
              </a:ext>
            </a:extLst>
          </p:cNvPr>
          <p:cNvSpPr/>
          <p:nvPr/>
        </p:nvSpPr>
        <p:spPr>
          <a:xfrm rot="1200432">
            <a:off x="5156088" y="1916102"/>
            <a:ext cx="362737" cy="543240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Gewitterblitz 42">
            <a:extLst>
              <a:ext uri="{FF2B5EF4-FFF2-40B4-BE49-F238E27FC236}">
                <a16:creationId xmlns:a16="http://schemas.microsoft.com/office/drawing/2014/main" id="{7A3B34D9-C43A-75D8-39BD-DC9DFF278EB6}"/>
              </a:ext>
            </a:extLst>
          </p:cNvPr>
          <p:cNvSpPr/>
          <p:nvPr/>
        </p:nvSpPr>
        <p:spPr>
          <a:xfrm rot="1200432">
            <a:off x="7446424" y="1936096"/>
            <a:ext cx="362737" cy="543240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48EDC52-8434-AB3E-93F1-0015120D1ED8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ADED52E-D855-0E0C-04BA-C2A8EAA19704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88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29" grpId="0" animBg="1"/>
      <p:bldP spid="30" grpId="0" animBg="1"/>
      <p:bldP spid="4" grpId="0" animBg="1"/>
      <p:bldP spid="17" grpId="0" animBg="1"/>
      <p:bldP spid="42" grpId="0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197B06D-1E67-5C2B-A160-55E4FE84AD20}"/>
              </a:ext>
            </a:extLst>
          </p:cNvPr>
          <p:cNvSpPr/>
          <p:nvPr/>
        </p:nvSpPr>
        <p:spPr>
          <a:xfrm>
            <a:off x="4733932" y="1589531"/>
            <a:ext cx="4027631" cy="3009392"/>
          </a:xfrm>
          <a:prstGeom prst="roundRect">
            <a:avLst/>
          </a:prstGeom>
          <a:solidFill>
            <a:srgbClr val="79B2D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highlight>
                <a:srgbClr val="00FF00"/>
              </a:highlight>
              <a:latin typeface="Bosch Office Sans"/>
            </a:endParaRPr>
          </a:p>
        </p:txBody>
      </p:sp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platzhalter 3">
            <a:extLst>
              <a:ext uri="{FF2B5EF4-FFF2-40B4-BE49-F238E27FC236}">
                <a16:creationId xmlns:a16="http://schemas.microsoft.com/office/drawing/2014/main" id="{30D2DA16-BAF9-4CFB-3D68-FB9DC351BC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</p:spPr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VSCODE PLUGIN TO EASE TRIGGERING A NEW DEPLOYMENT PROCESS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08237564-1AE2-BED0-835D-41B3D7D365D8}"/>
              </a:ext>
            </a:extLst>
          </p:cNvPr>
          <p:cNvGrpSpPr/>
          <p:nvPr/>
        </p:nvGrpSpPr>
        <p:grpSpPr>
          <a:xfrm>
            <a:off x="7855204" y="1703621"/>
            <a:ext cx="641410" cy="622563"/>
            <a:chOff x="940532" y="3682780"/>
            <a:chExt cx="2011915" cy="2100373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5A6F159E-56E8-1EA8-893F-9A4885987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14" name="Grafik 13" descr="Zahnrad mit einfarbiger Füllung">
              <a:extLst>
                <a:ext uri="{FF2B5EF4-FFF2-40B4-BE49-F238E27FC236}">
                  <a16:creationId xmlns:a16="http://schemas.microsoft.com/office/drawing/2014/main" id="{9B6CB575-FA18-7650-68B9-B19E4727D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BE20C3CD-0B53-7B0E-C450-2481E253435F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87DFCF2-3866-620D-C8A1-41C2FA6645C2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0" name="Rectangle: Rounded Corners 21">
            <a:extLst>
              <a:ext uri="{FF2B5EF4-FFF2-40B4-BE49-F238E27FC236}">
                <a16:creationId xmlns:a16="http://schemas.microsoft.com/office/drawing/2014/main" id="{3F5FF71D-9CFD-C58B-CD69-12593913682B}"/>
              </a:ext>
            </a:extLst>
          </p:cNvPr>
          <p:cNvSpPr/>
          <p:nvPr/>
        </p:nvSpPr>
        <p:spPr>
          <a:xfrm>
            <a:off x="544369" y="1589531"/>
            <a:ext cx="4027631" cy="3009392"/>
          </a:xfrm>
          <a:prstGeom prst="roundRect">
            <a:avLst/>
          </a:prstGeom>
          <a:gradFill flip="none" rotWithShape="1">
            <a:gsLst>
              <a:gs pos="0">
                <a:srgbClr val="C9C9C9">
                  <a:tint val="66000"/>
                  <a:satMod val="160000"/>
                </a:srgbClr>
              </a:gs>
              <a:gs pos="50000">
                <a:srgbClr val="C9C9C9">
                  <a:tint val="44500"/>
                  <a:satMod val="160000"/>
                </a:srgbClr>
              </a:gs>
              <a:gs pos="100000">
                <a:srgbClr val="C9C9C9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highlight>
                <a:srgbClr val="00FF00"/>
              </a:highlight>
              <a:latin typeface="Bosch Office Sans"/>
            </a:endParaRP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7CC448DA-276B-0BB1-1D77-D40EB9B4FE28}"/>
              </a:ext>
            </a:extLst>
          </p:cNvPr>
          <p:cNvSpPr/>
          <p:nvPr/>
        </p:nvSpPr>
        <p:spPr>
          <a:xfrm>
            <a:off x="1338110" y="2087969"/>
            <a:ext cx="2440148" cy="695626"/>
          </a:xfrm>
          <a:prstGeom prst="roundRect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manual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configuration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on </a:t>
            </a:r>
            <a:r>
              <a:rPr lang="de-DE" sz="1600" b="1" dirty="0" err="1">
                <a:solidFill>
                  <a:schemeClr val="tx1"/>
                </a:solidFill>
              </a:rPr>
              <a:t>vehicle</a:t>
            </a:r>
            <a:r>
              <a:rPr lang="de-DE" sz="1600" b="1" dirty="0">
                <a:solidFill>
                  <a:schemeClr val="tx1"/>
                </a:solidFill>
              </a:rPr>
              <a:t> (via SSH)</a:t>
            </a:r>
          </a:p>
        </p:txBody>
      </p:sp>
      <p:sp>
        <p:nvSpPr>
          <p:cNvPr id="19" name="Gewitterblitz 18">
            <a:extLst>
              <a:ext uri="{FF2B5EF4-FFF2-40B4-BE49-F238E27FC236}">
                <a16:creationId xmlns:a16="http://schemas.microsoft.com/office/drawing/2014/main" id="{8CC998E2-AD54-B220-7924-B23EA7E7A2DA}"/>
              </a:ext>
            </a:extLst>
          </p:cNvPr>
          <p:cNvSpPr/>
          <p:nvPr/>
        </p:nvSpPr>
        <p:spPr>
          <a:xfrm rot="1200432">
            <a:off x="1156742" y="2164162"/>
            <a:ext cx="362737" cy="543240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CB16B3A0-FDC0-7CDC-AA8B-C1213CAE4A5E}"/>
              </a:ext>
            </a:extLst>
          </p:cNvPr>
          <p:cNvSpPr/>
          <p:nvPr/>
        </p:nvSpPr>
        <p:spPr>
          <a:xfrm>
            <a:off x="1338110" y="3343446"/>
            <a:ext cx="2440147" cy="695626"/>
          </a:xfrm>
          <a:prstGeom prst="roundRect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i="1" dirty="0">
                <a:solidFill>
                  <a:schemeClr val="tx1"/>
                </a:solidFill>
              </a:rPr>
              <a:t>multiple</a:t>
            </a:r>
            <a:br>
              <a:rPr lang="de-DE" sz="1600" b="1" i="1" dirty="0">
                <a:solidFill>
                  <a:schemeClr val="tx1"/>
                </a:solidFill>
              </a:rPr>
            </a:br>
            <a:r>
              <a:rPr lang="de-DE" sz="1600" b="1" i="1" dirty="0" err="1">
                <a:solidFill>
                  <a:schemeClr val="tx1"/>
                </a:solidFill>
              </a:rPr>
              <a:t>dependencies</a:t>
            </a:r>
            <a:endParaRPr lang="de-DE" sz="1600" b="1" i="1" dirty="0">
              <a:solidFill>
                <a:schemeClr val="tx1"/>
              </a:solidFill>
            </a:endParaRPr>
          </a:p>
        </p:txBody>
      </p:sp>
      <p:sp>
        <p:nvSpPr>
          <p:cNvPr id="21" name="Gewitterblitz 20">
            <a:extLst>
              <a:ext uri="{FF2B5EF4-FFF2-40B4-BE49-F238E27FC236}">
                <a16:creationId xmlns:a16="http://schemas.microsoft.com/office/drawing/2014/main" id="{C781BF75-CF3A-978A-39AC-949F1679369F}"/>
              </a:ext>
            </a:extLst>
          </p:cNvPr>
          <p:cNvSpPr/>
          <p:nvPr/>
        </p:nvSpPr>
        <p:spPr>
          <a:xfrm rot="1200432">
            <a:off x="1156741" y="3407663"/>
            <a:ext cx="362737" cy="543240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 nach rechts 10">
            <a:extLst>
              <a:ext uri="{FF2B5EF4-FFF2-40B4-BE49-F238E27FC236}">
                <a16:creationId xmlns:a16="http://schemas.microsoft.com/office/drawing/2014/main" id="{925D8928-24D4-3FB8-86DC-325ABF35CC9A}"/>
              </a:ext>
            </a:extLst>
          </p:cNvPr>
          <p:cNvSpPr/>
          <p:nvPr/>
        </p:nvSpPr>
        <p:spPr>
          <a:xfrm>
            <a:off x="3917136" y="2029587"/>
            <a:ext cx="1743260" cy="914400"/>
          </a:xfrm>
          <a:prstGeom prst="rightArrow">
            <a:avLst/>
          </a:prstGeom>
          <a:solidFill>
            <a:srgbClr val="79B2D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 dirty="0" err="1"/>
              <a:t>solution</a:t>
            </a:r>
            <a:endParaRPr lang="de-DE" b="1" i="1" dirty="0"/>
          </a:p>
        </p:txBody>
      </p:sp>
      <p:sp>
        <p:nvSpPr>
          <p:cNvPr id="23" name="Pfeil nach rechts 22">
            <a:extLst>
              <a:ext uri="{FF2B5EF4-FFF2-40B4-BE49-F238E27FC236}">
                <a16:creationId xmlns:a16="http://schemas.microsoft.com/office/drawing/2014/main" id="{6BBED0C9-6FFF-0172-10E2-1739A4ADAC56}"/>
              </a:ext>
            </a:extLst>
          </p:cNvPr>
          <p:cNvSpPr/>
          <p:nvPr/>
        </p:nvSpPr>
        <p:spPr>
          <a:xfrm>
            <a:off x="3963725" y="3234059"/>
            <a:ext cx="1743260" cy="914400"/>
          </a:xfrm>
          <a:prstGeom prst="rightArrow">
            <a:avLst/>
          </a:prstGeom>
          <a:solidFill>
            <a:srgbClr val="79B2D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 dirty="0" err="1"/>
              <a:t>solution</a:t>
            </a:r>
            <a:endParaRPr lang="de-DE" b="1" i="1" dirty="0"/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FC10E1CF-3C09-F34F-57B2-E312773FD143}"/>
              </a:ext>
            </a:extLst>
          </p:cNvPr>
          <p:cNvSpPr/>
          <p:nvPr/>
        </p:nvSpPr>
        <p:spPr>
          <a:xfrm>
            <a:off x="5768790" y="2057437"/>
            <a:ext cx="2440148" cy="69562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deployment</a:t>
            </a:r>
            <a:r>
              <a:rPr lang="de-DE" sz="1600" b="1" dirty="0">
                <a:solidFill>
                  <a:schemeClr val="tx1"/>
                </a:solidFill>
              </a:rPr>
              <a:t> in IDE via </a:t>
            </a:r>
            <a:r>
              <a:rPr lang="de-DE" sz="1600" b="1" dirty="0" err="1">
                <a:solidFill>
                  <a:schemeClr val="tx1"/>
                </a:solidFill>
              </a:rPr>
              <a:t>VSCode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plugin</a:t>
            </a:r>
            <a:endParaRPr lang="de-DE" sz="1600" b="1" dirty="0">
              <a:solidFill>
                <a:schemeClr val="tx1"/>
              </a:solidFill>
            </a:endParaRPr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68522F54-E2B1-19FC-5A19-C22A2822CC77}"/>
              </a:ext>
            </a:extLst>
          </p:cNvPr>
          <p:cNvSpPr/>
          <p:nvPr/>
        </p:nvSpPr>
        <p:spPr>
          <a:xfrm>
            <a:off x="5768790" y="2936051"/>
            <a:ext cx="2777303" cy="152505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 err="1">
                <a:solidFill>
                  <a:schemeClr val="tx1"/>
                </a:solidFill>
              </a:rPr>
              <a:t>reshaped</a:t>
            </a:r>
            <a:r>
              <a:rPr lang="de-DE" sz="1400" b="1" i="1" dirty="0">
                <a:solidFill>
                  <a:schemeClr val="tx1"/>
                </a:solidFill>
              </a:rPr>
              <a:t> </a:t>
            </a:r>
            <a:r>
              <a:rPr lang="de-DE" sz="1400" b="1" i="1" dirty="0" err="1">
                <a:solidFill>
                  <a:schemeClr val="tx1"/>
                </a:solidFill>
              </a:rPr>
              <a:t>process</a:t>
            </a:r>
            <a:r>
              <a:rPr lang="de-DE" sz="1400" b="1" i="1" dirty="0">
                <a:solidFill>
                  <a:schemeClr val="tx1"/>
                </a:solidFill>
              </a:rPr>
              <a:t>, </a:t>
            </a:r>
            <a:r>
              <a:rPr lang="de-DE" sz="1400" b="1" i="1" dirty="0" err="1">
                <a:solidFill>
                  <a:schemeClr val="tx1"/>
                </a:solidFill>
              </a:rPr>
              <a:t>internalizing</a:t>
            </a:r>
            <a:r>
              <a:rPr lang="de-DE" sz="1400" b="1" i="1" dirty="0">
                <a:solidFill>
                  <a:schemeClr val="tx1"/>
                </a:solidFill>
              </a:rPr>
              <a:t> container-</a:t>
            </a:r>
            <a:r>
              <a:rPr lang="de-DE" sz="1400" b="1" i="1" dirty="0" err="1">
                <a:solidFill>
                  <a:schemeClr val="tx1"/>
                </a:solidFill>
              </a:rPr>
              <a:t>build</a:t>
            </a:r>
            <a:r>
              <a:rPr lang="de-DE" sz="1400" b="1" i="1" dirty="0">
                <a:solidFill>
                  <a:schemeClr val="tx1"/>
                </a:solidFill>
              </a:rPr>
              <a:t> </a:t>
            </a:r>
            <a:br>
              <a:rPr lang="de-DE" sz="1400" b="1" i="1" dirty="0">
                <a:solidFill>
                  <a:schemeClr val="tx1"/>
                </a:solidFill>
              </a:rPr>
            </a:br>
            <a:r>
              <a:rPr lang="de-DE" sz="1400" i="1" dirty="0">
                <a:solidFill>
                  <a:schemeClr val="tx1"/>
                </a:solidFill>
              </a:rPr>
              <a:t>(</a:t>
            </a:r>
            <a:r>
              <a:rPr lang="de-DE" sz="1400" i="1" dirty="0" err="1">
                <a:solidFill>
                  <a:schemeClr val="tx1"/>
                </a:solidFill>
              </a:rPr>
              <a:t>no</a:t>
            </a:r>
            <a:r>
              <a:rPr lang="de-DE" sz="1400" i="1" dirty="0">
                <a:solidFill>
                  <a:schemeClr val="tx1"/>
                </a:solidFill>
              </a:rPr>
              <a:t> </a:t>
            </a:r>
            <a:r>
              <a:rPr lang="de-DE" sz="1400" i="1" dirty="0" err="1">
                <a:solidFill>
                  <a:schemeClr val="tx1"/>
                </a:solidFill>
              </a:rPr>
              <a:t>internet</a:t>
            </a:r>
            <a:r>
              <a:rPr lang="de-DE" sz="1400" i="1" dirty="0">
                <a:solidFill>
                  <a:schemeClr val="tx1"/>
                </a:solidFill>
              </a:rPr>
              <a:t> </a:t>
            </a:r>
            <a:r>
              <a:rPr lang="de-DE" sz="1400" i="1" dirty="0" err="1">
                <a:solidFill>
                  <a:schemeClr val="tx1"/>
                </a:solidFill>
              </a:rPr>
              <a:t>connection</a:t>
            </a:r>
            <a:r>
              <a:rPr lang="de-DE" sz="1400" i="1" dirty="0">
                <a:solidFill>
                  <a:schemeClr val="tx1"/>
                </a:solidFill>
              </a:rPr>
              <a:t> </a:t>
            </a:r>
            <a:r>
              <a:rPr lang="de-DE" sz="1400" i="1" dirty="0" err="1">
                <a:solidFill>
                  <a:schemeClr val="tx1"/>
                </a:solidFill>
              </a:rPr>
              <a:t>required</a:t>
            </a:r>
            <a:r>
              <a:rPr lang="de-DE" sz="1400" i="1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6431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1" grpId="0" animBg="1"/>
      <p:bldP spid="23" grpId="0" animBg="1"/>
      <p:bldP spid="24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>
            <a:extLst>
              <a:ext uri="{FF2B5EF4-FFF2-40B4-BE49-F238E27FC236}">
                <a16:creationId xmlns:a16="http://schemas.microsoft.com/office/drawing/2014/main" id="{3A5B2014-A4CB-5437-71A3-F0BFC72193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3007">
            <a:off x="4395460" y="1320663"/>
            <a:ext cx="4104067" cy="2486381"/>
          </a:xfrm>
          <a:prstGeom prst="rect">
            <a:avLst/>
          </a:prstGeom>
        </p:spPr>
      </p:pic>
      <p:pic>
        <p:nvPicPr>
          <p:cNvPr id="45" name="Grafik 44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C85A8FAE-4417-38D7-FE77-EAE3FC62F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855" y="2461217"/>
            <a:ext cx="470128" cy="470128"/>
          </a:xfrm>
          <a:prstGeom prst="rect">
            <a:avLst/>
          </a:prstGeom>
        </p:spPr>
      </p:pic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OUR DEPLOYMENT PROCESS VIA VSCODE PLUGIN</a:t>
            </a:r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BC642DC-4027-4785-8EC1-7265DE27C53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el 6">
            <a:extLst>
              <a:ext uri="{FF2B5EF4-FFF2-40B4-BE49-F238E27FC236}">
                <a16:creationId xmlns:a16="http://schemas.microsoft.com/office/drawing/2014/main" id="{0DB191D3-442F-FCD9-74DE-E96914250E83}"/>
              </a:ext>
            </a:extLst>
          </p:cNvPr>
          <p:cNvSpPr txBox="1">
            <a:spLocks/>
          </p:cNvSpPr>
          <p:nvPr/>
        </p:nvSpPr>
        <p:spPr>
          <a:xfrm>
            <a:off x="-269881" y="-5519349"/>
            <a:ext cx="9365896" cy="806394"/>
          </a:xfrm>
          <a:prstGeom prst="rect">
            <a:avLst/>
          </a:prstGeom>
        </p:spPr>
        <p:txBody>
          <a:bodyPr/>
          <a:lstStyle>
            <a:lvl1pPr algn="l" defTabSz="822716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sz="1800" b="0" i="0" u="none" kern="1200">
                <a:solidFill>
                  <a:schemeClr val="tx1"/>
                </a:solidFill>
                <a:latin typeface="Bosch Office Sans" pitchFamily="2" charset="0"/>
                <a:ea typeface="+mj-ea"/>
                <a:cs typeface="+mj-cs"/>
              </a:defRPr>
            </a:lvl1pPr>
          </a:lstStyle>
          <a:p>
            <a:r>
              <a:rPr lang="en-US" sz="4446"/>
              <a:t>Development Flow Today</a:t>
            </a:r>
          </a:p>
        </p:txBody>
      </p:sp>
      <p:sp>
        <p:nvSpPr>
          <p:cNvPr id="4" name="Rectangle: Rounded Corners 20">
            <a:extLst>
              <a:ext uri="{FF2B5EF4-FFF2-40B4-BE49-F238E27FC236}">
                <a16:creationId xmlns:a16="http://schemas.microsoft.com/office/drawing/2014/main" id="{0FEDFF09-8AC9-569A-595E-A871430BEE6F}"/>
              </a:ext>
            </a:extLst>
          </p:cNvPr>
          <p:cNvSpPr/>
          <p:nvPr/>
        </p:nvSpPr>
        <p:spPr>
          <a:xfrm>
            <a:off x="5457647" y="1666635"/>
            <a:ext cx="2932065" cy="2049944"/>
          </a:xfrm>
          <a:prstGeom prst="roundRect">
            <a:avLst/>
          </a:prstGeom>
          <a:solidFill>
            <a:schemeClr val="bg1">
              <a:lumMod val="50000"/>
              <a:alpha val="85927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defTabSz="1016264"/>
            <a:endParaRPr lang="en-US" sz="2001" kern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" name="Rectangle: Rounded Corners 21">
            <a:extLst>
              <a:ext uri="{FF2B5EF4-FFF2-40B4-BE49-F238E27FC236}">
                <a16:creationId xmlns:a16="http://schemas.microsoft.com/office/drawing/2014/main" id="{76B4A1A7-8914-60DB-82BF-8A74C935E99B}"/>
              </a:ext>
            </a:extLst>
          </p:cNvPr>
          <p:cNvSpPr/>
          <p:nvPr/>
        </p:nvSpPr>
        <p:spPr>
          <a:xfrm>
            <a:off x="5461430" y="1703027"/>
            <a:ext cx="2918607" cy="1406347"/>
          </a:xfrm>
          <a:prstGeom prst="roundRect">
            <a:avLst/>
          </a:prstGeom>
          <a:solidFill>
            <a:srgbClr val="89B383">
              <a:alpha val="53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latin typeface="Bosch Office San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51EF51-568C-61FD-0496-937D06D6BEB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83199" y="2625421"/>
            <a:ext cx="1522768" cy="1522768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CF486710-EA42-F697-1FB6-38B63AFD92E0}"/>
              </a:ext>
            </a:extLst>
          </p:cNvPr>
          <p:cNvSpPr txBox="1"/>
          <p:nvPr/>
        </p:nvSpPr>
        <p:spPr>
          <a:xfrm>
            <a:off x="7497940" y="-4164462"/>
            <a:ext cx="886781" cy="400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MQTT</a:t>
            </a:r>
          </a:p>
        </p:txBody>
      </p:sp>
      <p:cxnSp>
        <p:nvCxnSpPr>
          <p:cNvPr id="23" name="Gekrümmte Verbindung 22">
            <a:extLst>
              <a:ext uri="{FF2B5EF4-FFF2-40B4-BE49-F238E27FC236}">
                <a16:creationId xmlns:a16="http://schemas.microsoft.com/office/drawing/2014/main" id="{5152DB39-0FCF-9C5A-9C77-2E73D52C5047}"/>
              </a:ext>
            </a:extLst>
          </p:cNvPr>
          <p:cNvCxnSpPr>
            <a:cxnSpLocks/>
          </p:cNvCxnSpPr>
          <p:nvPr/>
        </p:nvCxnSpPr>
        <p:spPr>
          <a:xfrm>
            <a:off x="2327564" y="2983041"/>
            <a:ext cx="3745960" cy="442972"/>
          </a:xfrm>
          <a:prstGeom prst="curvedConnector3">
            <a:avLst>
              <a:gd name="adj1" fmla="val 34715"/>
            </a:avLst>
          </a:prstGeom>
          <a:ln w="60325">
            <a:solidFill>
              <a:schemeClr val="tx1"/>
            </a:solidFill>
            <a:prstDash val="sysDot"/>
            <a:headEnd type="none"/>
            <a:tailEnd type="triangle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93228ECA-0086-B6F6-5E6E-8B0DADCFDF1E}"/>
              </a:ext>
            </a:extLst>
          </p:cNvPr>
          <p:cNvSpPr txBox="1"/>
          <p:nvPr/>
        </p:nvSpPr>
        <p:spPr>
          <a:xfrm>
            <a:off x="5968744" y="-4771610"/>
            <a:ext cx="3959738" cy="400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1">
                <a:latin typeface="Poppins" pitchFamily="2" charset="77"/>
                <a:cs typeface="Poppins" pitchFamily="2" charset="77"/>
              </a:rPr>
              <a:t>5. Download container image</a:t>
            </a:r>
          </a:p>
        </p:txBody>
      </p:sp>
      <p:cxnSp>
        <p:nvCxnSpPr>
          <p:cNvPr id="26" name="Gewinkelte Verbindung 25">
            <a:extLst>
              <a:ext uri="{FF2B5EF4-FFF2-40B4-BE49-F238E27FC236}">
                <a16:creationId xmlns:a16="http://schemas.microsoft.com/office/drawing/2014/main" id="{54CB368E-B625-7395-0C53-C4D9531EFEAF}"/>
              </a:ext>
            </a:extLst>
          </p:cNvPr>
          <p:cNvCxnSpPr>
            <a:cxnSpLocks/>
          </p:cNvCxnSpPr>
          <p:nvPr/>
        </p:nvCxnSpPr>
        <p:spPr>
          <a:xfrm rot="10800000">
            <a:off x="753789" y="-2141810"/>
            <a:ext cx="2065461" cy="1256448"/>
          </a:xfrm>
          <a:prstGeom prst="bentConnector2">
            <a:avLst/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7DCDC7D5-D835-0E09-C22A-660BD5466F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835" y="2642048"/>
            <a:ext cx="636666" cy="628177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4ED4D85-B5F1-DA5F-B27E-D2012AB07F54}"/>
              </a:ext>
            </a:extLst>
          </p:cNvPr>
          <p:cNvSpPr txBox="1"/>
          <p:nvPr/>
        </p:nvSpPr>
        <p:spPr>
          <a:xfrm>
            <a:off x="-196373" y="2744732"/>
            <a:ext cx="2020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1. </a:t>
            </a:r>
            <a:r>
              <a:rPr lang="en-US" sz="14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develop </a:t>
            </a:r>
            <a:br>
              <a:rPr lang="en-US" sz="14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</a:br>
            <a:r>
              <a:rPr lang="en-US" sz="14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in-vehicle-app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A9998928-BF4C-997F-C6F2-8803BE74803C}"/>
              </a:ext>
            </a:extLst>
          </p:cNvPr>
          <p:cNvSpPr txBox="1"/>
          <p:nvPr/>
        </p:nvSpPr>
        <p:spPr>
          <a:xfrm>
            <a:off x="758668" y="1487406"/>
            <a:ext cx="1810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2. </a:t>
            </a:r>
            <a:r>
              <a:rPr lang="en-US" sz="16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build image</a:t>
            </a:r>
          </a:p>
          <a:p>
            <a:pPr algn="ctr"/>
            <a:r>
              <a:rPr lang="en-US" sz="16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local</a:t>
            </a:r>
          </a:p>
        </p:txBody>
      </p:sp>
      <p:cxnSp>
        <p:nvCxnSpPr>
          <p:cNvPr id="33" name="Gekrümmte Verbindung 32">
            <a:extLst>
              <a:ext uri="{FF2B5EF4-FFF2-40B4-BE49-F238E27FC236}">
                <a16:creationId xmlns:a16="http://schemas.microsoft.com/office/drawing/2014/main" id="{9E1B62DB-679F-85E5-09C0-A543C41DB465}"/>
              </a:ext>
            </a:extLst>
          </p:cNvPr>
          <p:cNvCxnSpPr>
            <a:cxnSpLocks/>
          </p:cNvCxnSpPr>
          <p:nvPr/>
        </p:nvCxnSpPr>
        <p:spPr>
          <a:xfrm flipV="1">
            <a:off x="1740879" y="-4427223"/>
            <a:ext cx="2756645" cy="1126000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krümmte Verbindung 33">
            <a:extLst>
              <a:ext uri="{FF2B5EF4-FFF2-40B4-BE49-F238E27FC236}">
                <a16:creationId xmlns:a16="http://schemas.microsoft.com/office/drawing/2014/main" id="{D89E1018-E1AA-E585-51B1-9CE2DAFFE5AC}"/>
              </a:ext>
            </a:extLst>
          </p:cNvPr>
          <p:cNvCxnSpPr>
            <a:cxnSpLocks/>
            <a:endCxn id="31" idx="5"/>
          </p:cNvCxnSpPr>
          <p:nvPr/>
        </p:nvCxnSpPr>
        <p:spPr>
          <a:xfrm rot="5400000" flipH="1" flipV="1">
            <a:off x="6923061" y="2632996"/>
            <a:ext cx="950666" cy="255898"/>
          </a:xfrm>
          <a:prstGeom prst="curvedConnector4">
            <a:avLst>
              <a:gd name="adj1" fmla="val 19209"/>
              <a:gd name="adj2" fmla="val 189332"/>
            </a:avLst>
          </a:prstGeom>
          <a:ln w="60325">
            <a:solidFill>
              <a:schemeClr val="tx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0603FF7C-DA70-6E00-684A-BD2FFEF7AB99}"/>
              </a:ext>
            </a:extLst>
          </p:cNvPr>
          <p:cNvSpPr txBox="1"/>
          <p:nvPr/>
        </p:nvSpPr>
        <p:spPr>
          <a:xfrm>
            <a:off x="7802569" y="2271465"/>
            <a:ext cx="1234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4. </a:t>
            </a:r>
            <a:r>
              <a:rPr lang="en-US" sz="16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start container</a:t>
            </a:r>
          </a:p>
        </p:txBody>
      </p:sp>
      <p:pic>
        <p:nvPicPr>
          <p:cNvPr id="21509" name="Grafik 21508" descr="Frau Silhouette">
            <a:extLst>
              <a:ext uri="{FF2B5EF4-FFF2-40B4-BE49-F238E27FC236}">
                <a16:creationId xmlns:a16="http://schemas.microsoft.com/office/drawing/2014/main" id="{B4F6BB9F-88DB-1126-8E7A-90D8FF4F1A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230" y="3224018"/>
            <a:ext cx="1429335" cy="1429335"/>
          </a:xfrm>
          <a:prstGeom prst="rect">
            <a:avLst/>
          </a:prstGeom>
        </p:spPr>
      </p:pic>
      <p:cxnSp>
        <p:nvCxnSpPr>
          <p:cNvPr id="21510" name="Gekrümmte Verbindung 21509">
            <a:extLst>
              <a:ext uri="{FF2B5EF4-FFF2-40B4-BE49-F238E27FC236}">
                <a16:creationId xmlns:a16="http://schemas.microsoft.com/office/drawing/2014/main" id="{0DE61AEC-F257-13E1-7BD7-6C0828754782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1226072" y="3270225"/>
            <a:ext cx="675096" cy="641818"/>
          </a:xfrm>
          <a:prstGeom prst="curvedConnector2">
            <a:avLst/>
          </a:prstGeom>
          <a:ln w="63500">
            <a:solidFill>
              <a:schemeClr val="tx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14" name="Gekrümmte Verbindung 21513">
            <a:extLst>
              <a:ext uri="{FF2B5EF4-FFF2-40B4-BE49-F238E27FC236}">
                <a16:creationId xmlns:a16="http://schemas.microsoft.com/office/drawing/2014/main" id="{14E3E8DE-2E85-5AD1-E0D0-35EAA86F7BAE}"/>
              </a:ext>
            </a:extLst>
          </p:cNvPr>
          <p:cNvCxnSpPr>
            <a:cxnSpLocks/>
            <a:stCxn id="45" idx="0"/>
            <a:endCxn id="45" idx="3"/>
          </p:cNvCxnSpPr>
          <p:nvPr/>
        </p:nvCxnSpPr>
        <p:spPr>
          <a:xfrm rot="16200000" flipH="1">
            <a:off x="2256919" y="2461217"/>
            <a:ext cx="235064" cy="235064"/>
          </a:xfrm>
          <a:prstGeom prst="curvedConnector4">
            <a:avLst>
              <a:gd name="adj1" fmla="val -97250"/>
              <a:gd name="adj2" fmla="val 197250"/>
            </a:avLst>
          </a:prstGeom>
          <a:ln w="63500">
            <a:solidFill>
              <a:schemeClr val="tx1"/>
            </a:solidFill>
            <a:prstDash val="sysDot"/>
            <a:headEnd type="none"/>
            <a:tailEnd type="triangle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fik 31">
            <a:extLst>
              <a:ext uri="{FF2B5EF4-FFF2-40B4-BE49-F238E27FC236}">
                <a16:creationId xmlns:a16="http://schemas.microsoft.com/office/drawing/2014/main" id="{55F50B5B-1F08-5366-1D64-29897E773A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9933" y="1385616"/>
            <a:ext cx="1404072" cy="789790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353244CB-7212-04C8-78EE-DC874D5ACD0F}"/>
              </a:ext>
            </a:extLst>
          </p:cNvPr>
          <p:cNvSpPr txBox="1"/>
          <p:nvPr/>
        </p:nvSpPr>
        <p:spPr>
          <a:xfrm>
            <a:off x="3153689" y="3575014"/>
            <a:ext cx="18101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3. </a:t>
            </a:r>
            <a:r>
              <a:rPr lang="en-US" sz="16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copy image via local network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D62D24E-F894-0E4B-5FC6-C7562E932FEB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6D440E4-9DBA-95D4-B9AB-F07084E5DCAA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1" name="Würfel 30">
            <a:extLst>
              <a:ext uri="{FF2B5EF4-FFF2-40B4-BE49-F238E27FC236}">
                <a16:creationId xmlns:a16="http://schemas.microsoft.com/office/drawing/2014/main" id="{E9CD35DB-705B-B19A-6D6C-2E933ACB3FDB}"/>
              </a:ext>
            </a:extLst>
          </p:cNvPr>
          <p:cNvSpPr/>
          <p:nvPr/>
        </p:nvSpPr>
        <p:spPr>
          <a:xfrm>
            <a:off x="6270886" y="1934343"/>
            <a:ext cx="1255457" cy="936717"/>
          </a:xfrm>
          <a:prstGeom prst="cube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 err="1">
                <a:solidFill>
                  <a:srgbClr val="262A31"/>
                </a:solidFill>
              </a:rPr>
              <a:t>vehicle</a:t>
            </a:r>
            <a:br>
              <a:rPr lang="de-DE" sz="1600" b="1" dirty="0">
                <a:solidFill>
                  <a:srgbClr val="262A31"/>
                </a:solidFill>
              </a:rPr>
            </a:br>
            <a:r>
              <a:rPr lang="de-DE" sz="1600" b="1" dirty="0" err="1">
                <a:solidFill>
                  <a:srgbClr val="262A31"/>
                </a:solidFill>
              </a:rPr>
              <a:t>app</a:t>
            </a:r>
            <a:endParaRPr lang="de-DE" b="1" dirty="0">
              <a:solidFill>
                <a:srgbClr val="262A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42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8" grpId="0"/>
      <p:bldP spid="30" grpId="0"/>
      <p:bldP spid="35" grpId="0"/>
      <p:bldP spid="36" grpId="0"/>
      <p:bldP spid="31" grpId="0" animBg="1"/>
    </p:bldLst>
  </p:timing>
</p:sld>
</file>

<file path=ppt/theme/theme1.xml><?xml version="1.0" encoding="utf-8"?>
<a:theme xmlns:a="http://schemas.openxmlformats.org/drawingml/2006/main" name="Master1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sterfoliensatz_16zu9.pptx" id="{BE3FD35D-68A3-4977-B178-CB40CB17A500}" vid="{1990A47A-F065-4C42-9865-ABC9926E583D}"/>
    </a:ext>
  </a:extLst>
</a:theme>
</file>

<file path=ppt/theme/theme2.xml><?xml version="1.0" encoding="utf-8"?>
<a:theme xmlns:a="http://schemas.openxmlformats.org/drawingml/2006/main" name="Master2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i="0" smtClean="0">
            <a:latin typeface="+mn-lt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usterfoliensatz_16zu9.pptx" id="{BE3FD35D-68A3-4977-B178-CB40CB17A500}" vid="{0AE4AF98-E0AF-4E0D-850E-3FE2563B5C03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Master1_UniLeipzig_PPT Vorlage</Template>
  <TotalTime>0</TotalTime>
  <Words>2586</Words>
  <Application>Microsoft Macintosh PowerPoint</Application>
  <PresentationFormat>Bildschirmpräsentation (16:9)</PresentationFormat>
  <Paragraphs>433</Paragraphs>
  <Slides>31</Slides>
  <Notes>31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31</vt:i4>
      </vt:variant>
    </vt:vector>
  </HeadingPairs>
  <TitlesOfParts>
    <vt:vector size="42" baseType="lpstr">
      <vt:lpstr>Arial Unicode MS</vt:lpstr>
      <vt:lpstr>Arial</vt:lpstr>
      <vt:lpstr>Bosch Office Sans</vt:lpstr>
      <vt:lpstr>Calibri</vt:lpstr>
      <vt:lpstr>Futura</vt:lpstr>
      <vt:lpstr>Poppins</vt:lpstr>
      <vt:lpstr>Söhne</vt:lpstr>
      <vt:lpstr>Symbol</vt:lpstr>
      <vt:lpstr>Wingdings</vt:lpstr>
      <vt:lpstr>Master1_UniLeipzig_PPT Vorlage</vt:lpstr>
      <vt:lpstr>Master2_UniLeipzig_PPT Vorlage</vt:lpstr>
      <vt:lpstr>VSCode Plugin Development for Automotive App Deployment </vt:lpstr>
      <vt:lpstr>PROJECT OUTLINE –  SETUP, GOALS &amp; OUTCOME</vt:lpstr>
      <vt:lpstr>SETUP: PARTIES &amp; INTERACTION</vt:lpstr>
      <vt:lpstr>SETUP: PARTIES &amp; INTERACTION</vt:lpstr>
      <vt:lpstr>One of 4oo Projects: WHERE WE Contribute</vt:lpstr>
      <vt:lpstr>THE PROJECT GOALS</vt:lpstr>
      <vt:lpstr>PROBLEM</vt:lpstr>
      <vt:lpstr>SOLUTION</vt:lpstr>
      <vt:lpstr>OUR DEPLOYMENT PROCESS VIA VSCODE PLUGIN</vt:lpstr>
      <vt:lpstr>FOR GOOD MEASURE: THE “TRADITIONAL“ PROCESS</vt:lpstr>
      <vt:lpstr>THE PLUGIN: LEDA APP DEPLOYER (LAD)</vt:lpstr>
      <vt:lpstr>LAD IN ACTION</vt:lpstr>
      <vt:lpstr>PROJECT OUTCOME &amp; DEVIATION</vt:lpstr>
      <vt:lpstr>PROJECT MANAGEMENT – ONBOARDING, FRAMEWORK &amp; TOOLS </vt:lpstr>
      <vt:lpstr>ONBOARDING WITH BOSCH.IO</vt:lpstr>
      <vt:lpstr>PROJECT MANAGEMENT VIA SCRUM</vt:lpstr>
      <vt:lpstr>SCRUM „LITE“ – OUR ADAPTION &amp; ROLE DISTRIBUTION</vt:lpstr>
      <vt:lpstr>MANAGE SCRUM WITH GITHUB ISSUES BOARD</vt:lpstr>
      <vt:lpstr>DEVELOPMENT –  WORKFLOW &amp; TYPICAL ISSUES  </vt:lpstr>
      <vt:lpstr>PowerPoint-Präsentation</vt:lpstr>
      <vt:lpstr>OUR IDEAL DEVELOPMENT WORKFLOW</vt:lpstr>
      <vt:lpstr>TYPICAL ISSUES</vt:lpstr>
      <vt:lpstr>DEVELOPMENT TOOL LANDSCAPE</vt:lpstr>
      <vt:lpstr>PROJECT SUM UP – BIGGEST CHALLeNGE, HIGHLIGHT &amp; KEY LEARNINGS </vt:lpstr>
      <vt:lpstr>BIGGEST Challenge: BECOME PROJECT-COMPLIENT</vt:lpstr>
      <vt:lpstr>BIGGEST Challenge: BECOME PROJECT-COMPLIENT</vt:lpstr>
      <vt:lpstr>BIGGEST Challenge: BECOME PROJECT-COMPLIENT</vt:lpstr>
      <vt:lpstr>BIGGEST HIGHLIGHT: WE WILL BE PART OF LEDA</vt:lpstr>
      <vt:lpstr>KEY LEARNINGS &amp; PROJECT SUM UP</vt:lpstr>
      <vt:lpstr>Team Bosch.IO THANKS FOR YOUR the attention! – Q&amp;A</vt:lpstr>
      <vt:lpstr>Image 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Präsentationstitel in Arial Bold Kann auch dreizeilig sein muss aber nicht</dc:title>
  <dc:creator>D´angelico, Leonardo Alexander Valentin</dc:creator>
  <cp:lastModifiedBy>D´angelico, Leonardo Alexander Valentin</cp:lastModifiedBy>
  <cp:revision>388</cp:revision>
  <cp:lastPrinted>2017-09-28T12:33:25Z</cp:lastPrinted>
  <dcterms:created xsi:type="dcterms:W3CDTF">2023-09-19T09:18:08Z</dcterms:created>
  <dcterms:modified xsi:type="dcterms:W3CDTF">2023-09-27T10:17:49Z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1eb46ce-67e3-4023-9bb7-2cf97845c0ca_Enabled">
    <vt:lpwstr>true</vt:lpwstr>
  </property>
  <property fmtid="{D5CDD505-2E9C-101B-9397-08002B2CF9AE}" pid="3" name="MSIP_Label_d1eb46ce-67e3-4023-9bb7-2cf97845c0ca_SetDate">
    <vt:lpwstr>2023-09-25T09:19:51Z</vt:lpwstr>
  </property>
  <property fmtid="{D5CDD505-2E9C-101B-9397-08002B2CF9AE}" pid="4" name="MSIP_Label_d1eb46ce-67e3-4023-9bb7-2cf97845c0ca_Method">
    <vt:lpwstr>Standard</vt:lpwstr>
  </property>
  <property fmtid="{D5CDD505-2E9C-101B-9397-08002B2CF9AE}" pid="5" name="MSIP_Label_d1eb46ce-67e3-4023-9bb7-2cf97845c0ca_Name">
    <vt:lpwstr>d1eb46ce-67e3-4023-9bb7-2cf97845c0ca</vt:lpwstr>
  </property>
  <property fmtid="{D5CDD505-2E9C-101B-9397-08002B2CF9AE}" pid="6" name="MSIP_Label_d1eb46ce-67e3-4023-9bb7-2cf97845c0ca_SiteId">
    <vt:lpwstr>1ca8bd94-3c97-4fc6-8955-bad266b43f0b</vt:lpwstr>
  </property>
  <property fmtid="{D5CDD505-2E9C-101B-9397-08002B2CF9AE}" pid="7" name="MSIP_Label_d1eb46ce-67e3-4023-9bb7-2cf97845c0ca_ActionId">
    <vt:lpwstr>99f61cea-43e5-49dc-8535-576e934814af</vt:lpwstr>
  </property>
  <property fmtid="{D5CDD505-2E9C-101B-9397-08002B2CF9AE}" pid="8" name="MSIP_Label_d1eb46ce-67e3-4023-9bb7-2cf97845c0ca_ContentBits">
    <vt:lpwstr>0</vt:lpwstr>
  </property>
</Properties>
</file>